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63"/>
  </p:notesMasterIdLst>
  <p:sldIdLst>
    <p:sldId id="256" r:id="rId2"/>
    <p:sldId id="257" r:id="rId3"/>
    <p:sldId id="258" r:id="rId4"/>
    <p:sldId id="259" r:id="rId5"/>
    <p:sldId id="260" r:id="rId6"/>
    <p:sldId id="261" r:id="rId7"/>
    <p:sldId id="263" r:id="rId8"/>
    <p:sldId id="262" r:id="rId9"/>
    <p:sldId id="264" r:id="rId10"/>
    <p:sldId id="265" r:id="rId11"/>
    <p:sldId id="266" r:id="rId12"/>
    <p:sldId id="268" r:id="rId13"/>
    <p:sldId id="269" r:id="rId14"/>
    <p:sldId id="270" r:id="rId15"/>
    <p:sldId id="271" r:id="rId16"/>
    <p:sldId id="272" r:id="rId17"/>
    <p:sldId id="274" r:id="rId18"/>
    <p:sldId id="273" r:id="rId19"/>
    <p:sldId id="275" r:id="rId20"/>
    <p:sldId id="276" r:id="rId21"/>
    <p:sldId id="277" r:id="rId22"/>
    <p:sldId id="278" r:id="rId23"/>
    <p:sldId id="279" r:id="rId24"/>
    <p:sldId id="280" r:id="rId25"/>
    <p:sldId id="281" r:id="rId26"/>
    <p:sldId id="284" r:id="rId27"/>
    <p:sldId id="283" r:id="rId28"/>
    <p:sldId id="282" r:id="rId29"/>
    <p:sldId id="285" r:id="rId30"/>
    <p:sldId id="286" r:id="rId31"/>
    <p:sldId id="287" r:id="rId32"/>
    <p:sldId id="288" r:id="rId33"/>
    <p:sldId id="289" r:id="rId34"/>
    <p:sldId id="290" r:id="rId35"/>
    <p:sldId id="291" r:id="rId36"/>
    <p:sldId id="294" r:id="rId37"/>
    <p:sldId id="292" r:id="rId38"/>
    <p:sldId id="293" r:id="rId39"/>
    <p:sldId id="295" r:id="rId40"/>
    <p:sldId id="296" r:id="rId41"/>
    <p:sldId id="297" r:id="rId42"/>
    <p:sldId id="298" r:id="rId43"/>
    <p:sldId id="301" r:id="rId44"/>
    <p:sldId id="299" r:id="rId45"/>
    <p:sldId id="300"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7" r:id="rId61"/>
    <p:sldId id="316" r:id="rId62"/>
  </p:sldIdLst>
  <p:sldSz cx="9144000" cy="6858000" type="screen4x3"/>
  <p:notesSz cx="6858000" cy="9144000"/>
  <p:custDataLst>
    <p:tags r:id="rId6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140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C2A9B3-2862-CC41-BF6D-5B4F45ED74DB}" type="datetimeFigureOut">
              <a:rPr lang="en-US" smtClean="0"/>
              <a:t>5/25/2015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3CAF9-0322-3840-B876-169129981E5C}" type="slidenum">
              <a:rPr lang="en-US" smtClean="0"/>
              <a:t>‹#›</a:t>
            </a:fld>
            <a:endParaRPr lang="en-US"/>
          </a:p>
        </p:txBody>
      </p:sp>
    </p:spTree>
    <p:extLst>
      <p:ext uri="{BB962C8B-B14F-4D97-AF65-F5344CB8AC3E}">
        <p14:creationId xmlns:p14="http://schemas.microsoft.com/office/powerpoint/2010/main" val="18981385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7CE38E4D-051A-41E1-86A4-E56916468FD0}" type="datetimeFigureOut">
              <a:rPr lang="en-US" smtClean="0"/>
              <a:t>5/25/2015</a:t>
            </a:fld>
            <a:endParaRPr lang="en-US"/>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886BB73A-582F-4420-9A14-CB10A2B2E5E8}" type="slidenum">
              <a:rPr lang="en-US" smtClean="0"/>
              <a:t>‹#›</a:t>
            </a:fld>
            <a:endParaRPr lang="en-US"/>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723EA3-5575-FB46-8818-3034E4EE0EE9}" type="datetimeFigureOut">
              <a:rPr lang="en-US" smtClean="0"/>
              <a:t>5/25/2015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89396-C944-FE41-932F-E1777E2C62F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723EA3-5575-FB46-8818-3034E4EE0EE9}" type="datetimeFigureOut">
              <a:rPr lang="en-US" smtClean="0"/>
              <a:t>5/25/2015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89396-C944-FE41-932F-E1777E2C62F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723EA3-5575-FB46-8818-3034E4EE0EE9}" type="datetimeFigureOut">
              <a:rPr lang="en-US" smtClean="0"/>
              <a:t>5/25/2015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89396-C944-FE41-932F-E1777E2C62F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E38E4D-051A-41E1-86A4-E56916468FD0}" type="datetimeFigureOut">
              <a:rPr lang="en-US" smtClean="0"/>
              <a:t>5/25/2015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3723EA3-5575-FB46-8818-3034E4EE0EE9}" type="datetimeFigureOut">
              <a:rPr lang="en-US" smtClean="0"/>
              <a:t>5/25/2015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89396-C944-FE41-932F-E1777E2C62F7}" type="slidenum">
              <a:rPr lang="en-US" smtClean="0"/>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3723EA3-5575-FB46-8818-3034E4EE0EE9}" type="datetimeFigureOut">
              <a:rPr lang="en-US" smtClean="0"/>
              <a:t>5/25/2015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A89396-C944-FE41-932F-E1777E2C62F7}" type="slidenum">
              <a:rPr lang="en-US" smtClean="0"/>
              <a:t>‹#›</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723EA3-5575-FB46-8818-3034E4EE0EE9}" type="datetimeFigureOut">
              <a:rPr lang="en-US" smtClean="0"/>
              <a:t>5/25/2015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A89396-C944-FE41-932F-E1777E2C62F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23EA3-5575-FB46-8818-3034E4EE0EE9}" type="datetimeFigureOut">
              <a:rPr lang="en-US" smtClean="0"/>
              <a:t>5/25/2015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A89396-C944-FE41-932F-E1777E2C62F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23EA3-5575-FB46-8818-3034E4EE0EE9}" type="datetimeFigureOut">
              <a:rPr lang="en-US" smtClean="0"/>
              <a:t>5/25/2015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89396-C944-FE41-932F-E1777E2C62F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23EA3-5575-FB46-8818-3034E4EE0EE9}" type="datetimeFigureOut">
              <a:rPr lang="en-US" smtClean="0"/>
              <a:t>5/25/2015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89396-C944-FE41-932F-E1777E2C62F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13723EA3-5575-FB46-8818-3034E4EE0EE9}" type="datetimeFigureOut">
              <a:rPr lang="en-US" smtClean="0"/>
              <a:t>5/25/2015</a:t>
            </a:fld>
            <a:endParaRPr lang="en-US"/>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27A89396-C944-FE41-932F-E1777E2C62F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5.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9.xml"/><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0.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24.xml"/><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5.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0.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slide" Target="slide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slide" Target="slide4.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6.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7.xml"/><Relationship Id="rId4" Type="http://schemas.microsoft.com/office/2007/relationships/hdphoto" Target="../media/hdphoto10.wdp"/></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8.xml"/><Relationship Id="rId4" Type="http://schemas.microsoft.com/office/2007/relationships/hdphoto" Target="../media/hdphoto11.wdp"/></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4.xml"/><Relationship Id="rId4" Type="http://schemas.microsoft.com/office/2007/relationships/hdphoto" Target="../media/hdphoto12.wdp"/></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slide" Target="slide4.xml"/><Relationship Id="rId4" Type="http://schemas.openxmlformats.org/officeDocument/2006/relationships/slide" Target="slide8.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slide" Target="slide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venir Black"/>
                <a:cs typeface="Avenir Black"/>
              </a:rPr>
              <a:t>Module #3</a:t>
            </a:r>
            <a:endParaRPr lang="en-US" dirty="0">
              <a:latin typeface="Avenir Black"/>
              <a:cs typeface="Avenir Black"/>
            </a:endParaRPr>
          </a:p>
        </p:txBody>
      </p:sp>
      <p:sp>
        <p:nvSpPr>
          <p:cNvPr id="3" name="Subtitle 2"/>
          <p:cNvSpPr>
            <a:spLocks noGrp="1"/>
          </p:cNvSpPr>
          <p:nvPr>
            <p:ph type="subTitle" idx="1"/>
          </p:nvPr>
        </p:nvSpPr>
        <p:spPr/>
        <p:txBody>
          <a:bodyPr/>
          <a:lstStyle/>
          <a:p>
            <a:r>
              <a:rPr lang="en-US" dirty="0" smtClean="0"/>
              <a:t>Reporting Academic Misconduct</a:t>
            </a:r>
          </a:p>
          <a:p>
            <a:r>
              <a:rPr lang="en-US" dirty="0" smtClean="0"/>
              <a:t>By: </a:t>
            </a:r>
            <a:r>
              <a:rPr lang="en-US" dirty="0" err="1" smtClean="0"/>
              <a:t>Miko</a:t>
            </a:r>
            <a:r>
              <a:rPr lang="en-US" dirty="0" smtClean="0"/>
              <a:t> Nino</a:t>
            </a:r>
            <a:endParaRPr lang="en-US" dirty="0"/>
          </a:p>
        </p:txBody>
      </p:sp>
      <p:sp>
        <p:nvSpPr>
          <p:cNvPr id="9" name="Action Button: Custom 8">
            <a:hlinkClick r:id="" action="ppaction://hlinkshowjump?jump=nextslide" highlightClick="1"/>
          </p:cNvPr>
          <p:cNvSpPr/>
          <p:nvPr/>
        </p:nvSpPr>
        <p:spPr>
          <a:xfrm rot="20415283">
            <a:off x="874196" y="4516993"/>
            <a:ext cx="1764885" cy="910023"/>
          </a:xfrm>
          <a:prstGeom prst="actionButtonBlank">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Start</a:t>
            </a:r>
            <a:endParaRPr lang="en-US" dirty="0"/>
          </a:p>
        </p:txBody>
      </p:sp>
    </p:spTree>
    <p:custDataLst>
      <p:tags r:id="rId1"/>
    </p:custDataLst>
    <p:extLst>
      <p:ext uri="{BB962C8B-B14F-4D97-AF65-F5344CB8AC3E}">
        <p14:creationId xmlns:p14="http://schemas.microsoft.com/office/powerpoint/2010/main" val="3229717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205626"/>
            <a:ext cx="8041440" cy="1442674"/>
          </a:xfrm>
        </p:spPr>
        <p:txBody>
          <a:bodyPr/>
          <a:lstStyle/>
          <a:p>
            <a:r>
              <a:rPr lang="en-US" b="1" dirty="0" smtClean="0"/>
              <a:t>Goals</a:t>
            </a:r>
            <a:endParaRPr lang="en-US" b="1" dirty="0"/>
          </a:p>
        </p:txBody>
      </p:sp>
      <p:sp>
        <p:nvSpPr>
          <p:cNvPr id="3" name="Content Placeholder 2"/>
          <p:cNvSpPr>
            <a:spLocks noGrp="1"/>
          </p:cNvSpPr>
          <p:nvPr>
            <p:ph idx="1"/>
          </p:nvPr>
        </p:nvSpPr>
        <p:spPr>
          <a:xfrm>
            <a:off x="376361" y="1648300"/>
            <a:ext cx="5891454" cy="4341425"/>
          </a:xfrm>
        </p:spPr>
        <p:txBody>
          <a:bodyPr>
            <a:normAutofit/>
          </a:bodyPr>
          <a:lstStyle/>
          <a:p>
            <a:r>
              <a:rPr lang="en-US" b="1" dirty="0" smtClean="0"/>
              <a:t>Categorize violations </a:t>
            </a:r>
            <a:r>
              <a:rPr lang="en-US" b="1" dirty="0"/>
              <a:t>of the Graduate School Honor </a:t>
            </a:r>
            <a:r>
              <a:rPr lang="en-US" b="1" dirty="0" smtClean="0"/>
              <a:t>Code</a:t>
            </a:r>
          </a:p>
          <a:p>
            <a:r>
              <a:rPr lang="en-US" b="1" dirty="0" smtClean="0"/>
              <a:t>Locate </a:t>
            </a:r>
            <a:r>
              <a:rPr lang="en-US" b="1" dirty="0"/>
              <a:t>and prepare the Graduate School report form </a:t>
            </a:r>
            <a:r>
              <a:rPr lang="en-US" b="1" dirty="0" smtClean="0"/>
              <a:t>within </a:t>
            </a:r>
            <a:r>
              <a:rPr lang="en-US" b="1" dirty="0"/>
              <a:t>10 business </a:t>
            </a:r>
            <a:r>
              <a:rPr lang="en-US" b="1" dirty="0" smtClean="0"/>
              <a:t>days</a:t>
            </a:r>
            <a:r>
              <a:rPr lang="en-US" dirty="0" smtClean="0"/>
              <a:t>, </a:t>
            </a:r>
            <a:r>
              <a:rPr lang="en-US" dirty="0"/>
              <a:t>u</a:t>
            </a:r>
            <a:r>
              <a:rPr lang="en-US" dirty="0" smtClean="0"/>
              <a:t>pon </a:t>
            </a:r>
            <a:r>
              <a:rPr lang="en-US" dirty="0"/>
              <a:t>deciding to report an instance of academic misconduct </a:t>
            </a:r>
            <a:endParaRPr lang="en-US" dirty="0" smtClean="0"/>
          </a:p>
          <a:p>
            <a:r>
              <a:rPr lang="en-US" b="1" dirty="0"/>
              <a:t>S</a:t>
            </a:r>
            <a:r>
              <a:rPr lang="en-US" b="1" dirty="0" smtClean="0"/>
              <a:t>end the report form </a:t>
            </a:r>
            <a:r>
              <a:rPr lang="en-US" b="1" dirty="0"/>
              <a:t>and other attachments to the authorities </a:t>
            </a:r>
            <a:r>
              <a:rPr lang="en-US" b="1" dirty="0" smtClean="0"/>
              <a:t>and </a:t>
            </a:r>
            <a:r>
              <a:rPr lang="en-US" b="1" dirty="0"/>
              <a:t>follow up with </a:t>
            </a:r>
            <a:r>
              <a:rPr lang="en-US" b="1" dirty="0" smtClean="0"/>
              <a:t>it</a:t>
            </a:r>
            <a:endParaRPr lang="en-US" b="1" dirty="0"/>
          </a:p>
        </p:txBody>
      </p:sp>
      <p:sp>
        <p:nvSpPr>
          <p:cNvPr id="4" name="Action Button: Forward or Next 3">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55" b="89593" l="9766" r="97266"/>
                    </a14:imgEffect>
                  </a14:imgLayer>
                </a14:imgProps>
              </a:ext>
            </a:extLst>
          </a:blip>
          <a:stretch>
            <a:fillRect/>
          </a:stretch>
        </p:blipFill>
        <p:spPr>
          <a:xfrm>
            <a:off x="5763824" y="1895733"/>
            <a:ext cx="3251200" cy="2806700"/>
          </a:xfrm>
          <a:prstGeom prst="rect">
            <a:avLst/>
          </a:prstGeom>
        </p:spPr>
      </p:pic>
    </p:spTree>
    <p:custDataLst>
      <p:tags r:id="rId1"/>
    </p:custDataLst>
    <p:extLst>
      <p:ext uri="{BB962C8B-B14F-4D97-AF65-F5344CB8AC3E}">
        <p14:creationId xmlns:p14="http://schemas.microsoft.com/office/powerpoint/2010/main" val="3450748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this Module…</a:t>
            </a:r>
            <a:endParaRPr lang="en-US" dirty="0"/>
          </a:p>
        </p:txBody>
      </p:sp>
      <p:sp>
        <p:nvSpPr>
          <p:cNvPr id="3" name="Content Placeholder 2"/>
          <p:cNvSpPr>
            <a:spLocks noGrp="1"/>
          </p:cNvSpPr>
          <p:nvPr>
            <p:ph idx="1"/>
          </p:nvPr>
        </p:nvSpPr>
        <p:spPr>
          <a:xfrm>
            <a:off x="838200" y="1879238"/>
            <a:ext cx="7467600" cy="4110488"/>
          </a:xfrm>
        </p:spPr>
        <p:txBody>
          <a:bodyPr>
            <a:normAutofit/>
          </a:bodyPr>
          <a:lstStyle/>
          <a:p>
            <a:r>
              <a:rPr lang="en-US" dirty="0" smtClean="0"/>
              <a:t>This is a self-paced module that can be completed at  </a:t>
            </a:r>
            <a:r>
              <a:rPr lang="en-US" dirty="0" smtClean="0">
                <a:solidFill>
                  <a:srgbClr val="404040"/>
                </a:solidFill>
              </a:rPr>
              <a:t>your own leisure </a:t>
            </a:r>
            <a:endParaRPr lang="en-US" dirty="0">
              <a:solidFill>
                <a:srgbClr val="404040"/>
              </a:solidFill>
            </a:endParaRPr>
          </a:p>
          <a:p>
            <a:r>
              <a:rPr lang="en-US" dirty="0" smtClean="0"/>
              <a:t>In order to navigate the tutorial, follow the prompts displayed in the screen and at the bottom of the page</a:t>
            </a:r>
          </a:p>
          <a:p>
            <a:r>
              <a:rPr lang="en-US" dirty="0" smtClean="0"/>
              <a:t>Throughout the module, you will be asked some multiple-choice questions</a:t>
            </a:r>
          </a:p>
          <a:p>
            <a:r>
              <a:rPr lang="en-US" dirty="0" smtClean="0"/>
              <a:t>At the end of the tutorial, you will be required to prepare an academic misconduct report</a:t>
            </a:r>
          </a:p>
          <a:p>
            <a:endParaRPr lang="en-US" dirty="0" smtClean="0"/>
          </a:p>
          <a:p>
            <a:endParaRPr lang="en-US" dirty="0"/>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84049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sp>
        <p:nvSpPr>
          <p:cNvPr id="3" name="Content Placeholder 2"/>
          <p:cNvSpPr>
            <a:spLocks noGrp="1"/>
          </p:cNvSpPr>
          <p:nvPr>
            <p:ph idx="1"/>
          </p:nvPr>
        </p:nvSpPr>
        <p:spPr/>
        <p:txBody>
          <a:bodyPr/>
          <a:lstStyle/>
          <a:p>
            <a:pPr marL="0" indent="0">
              <a:buNone/>
            </a:pPr>
            <a:r>
              <a:rPr lang="en-US" dirty="0" smtClean="0"/>
              <a:t>In this module, we will cover the following topics:</a:t>
            </a:r>
          </a:p>
          <a:p>
            <a:r>
              <a:rPr lang="en-US" dirty="0" smtClean="0"/>
              <a:t>Recognizing academic misconduct</a:t>
            </a:r>
          </a:p>
          <a:p>
            <a:r>
              <a:rPr lang="en-US" dirty="0" smtClean="0"/>
              <a:t>Types of academic misconduct</a:t>
            </a:r>
          </a:p>
          <a:p>
            <a:r>
              <a:rPr lang="en-US" dirty="0" smtClean="0"/>
              <a:t>Steps to report academic misconduct</a:t>
            </a:r>
          </a:p>
          <a:p>
            <a:r>
              <a:rPr lang="en-US" dirty="0" smtClean="0"/>
              <a:t>Preparing a report form</a:t>
            </a:r>
          </a:p>
          <a:p>
            <a:pPr marL="0" indent="0">
              <a:buNone/>
            </a:pPr>
            <a:endParaRPr lang="en-US" dirty="0" smtClean="0"/>
          </a:p>
        </p:txBody>
      </p:sp>
      <p:sp>
        <p:nvSpPr>
          <p:cNvPr id="4" name="Action Button: Forward or Next 3">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Picture 5"/>
          <p:cNvPicPr>
            <a:picLocks noChangeAspect="1"/>
          </p:cNvPicPr>
          <p:nvPr/>
        </p:nvPicPr>
        <p:blipFill rotWithShape="1">
          <a:blip r:embed="rId3"/>
          <a:srcRect b="17714"/>
          <a:stretch/>
        </p:blipFill>
        <p:spPr>
          <a:xfrm>
            <a:off x="1415499" y="4623891"/>
            <a:ext cx="4489443" cy="1495936"/>
          </a:xfrm>
          <a:prstGeom prst="rect">
            <a:avLst/>
          </a:prstGeom>
        </p:spPr>
      </p:pic>
    </p:spTree>
    <p:custDataLst>
      <p:tags r:id="rId1"/>
    </p:custDataLst>
    <p:extLst>
      <p:ext uri="{BB962C8B-B14F-4D97-AF65-F5344CB8AC3E}">
        <p14:creationId xmlns:p14="http://schemas.microsoft.com/office/powerpoint/2010/main" val="1482366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282262"/>
            <a:ext cx="8041440" cy="1442674"/>
          </a:xfrm>
        </p:spPr>
        <p:txBody>
          <a:bodyPr/>
          <a:lstStyle/>
          <a:p>
            <a:r>
              <a:rPr lang="en-US" dirty="0" smtClean="0"/>
              <a:t>Check this Scenario Out!</a:t>
            </a:r>
            <a:endParaRPr lang="en-US" dirty="0"/>
          </a:p>
        </p:txBody>
      </p:sp>
      <p:pic>
        <p:nvPicPr>
          <p:cNvPr id="4" name="Dennis Fairweather on Academic Misconduct.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058863" y="1543486"/>
            <a:ext cx="7024687" cy="3951288"/>
          </a:xfrm>
        </p:spPr>
      </p:pic>
      <p:sp>
        <p:nvSpPr>
          <p:cNvPr id="6" name="Action Button: Forward or Next 5">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6879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838200" y="2038388"/>
            <a:ext cx="5264673" cy="3951337"/>
          </a:xfrm>
        </p:spPr>
        <p:txBody>
          <a:bodyPr/>
          <a:lstStyle/>
          <a:p>
            <a:r>
              <a:rPr lang="en-US" dirty="0" smtClean="0"/>
              <a:t>What type of academic misconduct was portrayed in the video?</a:t>
            </a:r>
          </a:p>
          <a:p>
            <a:endParaRPr lang="en-US" dirty="0" smtClean="0"/>
          </a:p>
          <a:p>
            <a:r>
              <a:rPr lang="en-US" dirty="0" smtClean="0"/>
              <a:t>What are the examples of this academic misconduct listed in the video?</a:t>
            </a:r>
          </a:p>
          <a:p>
            <a:endParaRPr lang="en-US" dirty="0" smtClean="0"/>
          </a:p>
          <a:p>
            <a:r>
              <a:rPr lang="en-US" dirty="0" smtClean="0"/>
              <a:t>How do you feel about it?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395" b="89767" l="14983" r="83740"/>
                    </a14:imgEffect>
                  </a14:imgLayer>
                </a14:imgProps>
              </a:ext>
            </a:extLst>
          </a:blip>
          <a:stretch>
            <a:fillRect/>
          </a:stretch>
        </p:blipFill>
        <p:spPr>
          <a:xfrm>
            <a:off x="5607017" y="1879237"/>
            <a:ext cx="2985703" cy="3727793"/>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18325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Cheating</a:t>
            </a:r>
            <a:endParaRPr lang="en-US" b="1" dirty="0"/>
          </a:p>
        </p:txBody>
      </p:sp>
      <p:sp>
        <p:nvSpPr>
          <p:cNvPr id="3" name="Content Placeholder 2"/>
          <p:cNvSpPr>
            <a:spLocks noGrp="1"/>
          </p:cNvSpPr>
          <p:nvPr>
            <p:ph idx="1"/>
          </p:nvPr>
        </p:nvSpPr>
        <p:spPr>
          <a:xfrm>
            <a:off x="551280" y="1888680"/>
            <a:ext cx="4934788" cy="3951337"/>
          </a:xfrm>
        </p:spPr>
        <p:txBody>
          <a:bodyPr>
            <a:normAutofit lnSpcReduction="10000"/>
          </a:bodyPr>
          <a:lstStyle/>
          <a:p>
            <a:r>
              <a:rPr lang="en-US" dirty="0"/>
              <a:t>“</a:t>
            </a:r>
            <a:r>
              <a:rPr lang="en-US" b="1" dirty="0"/>
              <a:t>Cheating</a:t>
            </a:r>
            <a:r>
              <a:rPr lang="en-US" dirty="0"/>
              <a:t> is defined to encompass the giving or receiving of any unauthorized aid, assistance, or unfair advantage on any form of academic work,” not limited to coursework. </a:t>
            </a:r>
            <a:endParaRPr lang="en-US" dirty="0" smtClean="0"/>
          </a:p>
          <a:p>
            <a:r>
              <a:rPr lang="en-US" dirty="0" smtClean="0"/>
              <a:t>The most </a:t>
            </a:r>
            <a:r>
              <a:rPr lang="en-US" dirty="0"/>
              <a:t>frequent referrals involve cheating on take-home and/or open-book exams. </a:t>
            </a:r>
            <a:endParaRPr lang="en-US" dirty="0" smtClean="0"/>
          </a:p>
          <a:p>
            <a:r>
              <a:rPr lang="en-US" dirty="0" smtClean="0"/>
              <a:t>The video presented examples of cheating. What are those?</a:t>
            </a:r>
            <a:endParaRPr lang="en-US" dirty="0"/>
          </a:p>
        </p:txBody>
      </p:sp>
      <p:pic>
        <p:nvPicPr>
          <p:cNvPr id="4" name="Picture 3"/>
          <p:cNvPicPr>
            <a:picLocks noChangeAspect="1"/>
          </p:cNvPicPr>
          <p:nvPr/>
        </p:nvPicPr>
        <p:blipFill>
          <a:blip r:embed="rId3"/>
          <a:stretch>
            <a:fillRect/>
          </a:stretch>
        </p:blipFill>
        <p:spPr>
          <a:xfrm>
            <a:off x="5486068" y="2952693"/>
            <a:ext cx="3409540" cy="1829509"/>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15585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Important!</a:t>
            </a:r>
            <a:endParaRPr lang="en-US" b="1" dirty="0"/>
          </a:p>
        </p:txBody>
      </p:sp>
      <p:sp>
        <p:nvSpPr>
          <p:cNvPr id="3" name="Content Placeholder 2"/>
          <p:cNvSpPr>
            <a:spLocks noGrp="1"/>
          </p:cNvSpPr>
          <p:nvPr>
            <p:ph idx="1"/>
          </p:nvPr>
        </p:nvSpPr>
        <p:spPr/>
        <p:txBody>
          <a:bodyPr/>
          <a:lstStyle/>
          <a:p>
            <a:r>
              <a:rPr lang="en-US" dirty="0"/>
              <a:t>It is important that instructors clearly state what is allowed and not allowed during any academic work, and students should make sure their instructors do so.</a:t>
            </a:r>
          </a:p>
          <a:p>
            <a:pPr marL="0" indent="0">
              <a:buNone/>
            </a:pPr>
            <a:endParaRPr lang="en-US" dirty="0"/>
          </a:p>
        </p:txBody>
      </p:sp>
      <p:pic>
        <p:nvPicPr>
          <p:cNvPr id="4" name="Picture 3"/>
          <p:cNvPicPr>
            <a:picLocks noChangeAspect="1"/>
          </p:cNvPicPr>
          <p:nvPr/>
        </p:nvPicPr>
        <p:blipFill>
          <a:blip r:embed="rId3"/>
          <a:stretch>
            <a:fillRect/>
          </a:stretch>
        </p:blipFill>
        <p:spPr>
          <a:xfrm>
            <a:off x="3183389" y="3689913"/>
            <a:ext cx="2684325" cy="2684325"/>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40070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Academic Misconduct</a:t>
            </a:r>
            <a:endParaRPr lang="en-US" b="1" dirty="0"/>
          </a:p>
        </p:txBody>
      </p:sp>
      <p:sp>
        <p:nvSpPr>
          <p:cNvPr id="3" name="Content Placeholder 2"/>
          <p:cNvSpPr>
            <a:spLocks noGrp="1"/>
          </p:cNvSpPr>
          <p:nvPr>
            <p:ph idx="1"/>
          </p:nvPr>
        </p:nvSpPr>
        <p:spPr/>
        <p:txBody>
          <a:bodyPr/>
          <a:lstStyle/>
          <a:p>
            <a:r>
              <a:rPr lang="en-US" dirty="0" smtClean="0"/>
              <a:t>Cheating</a:t>
            </a:r>
          </a:p>
          <a:p>
            <a:endParaRPr lang="en-US" dirty="0"/>
          </a:p>
          <a:p>
            <a:pPr marL="0" indent="0" algn="ctr">
              <a:buNone/>
            </a:pPr>
            <a:r>
              <a:rPr lang="en-US" dirty="0" smtClean="0"/>
              <a:t>Click </a:t>
            </a:r>
            <a:r>
              <a:rPr lang="en-US" dirty="0" smtClean="0">
                <a:hlinkClick r:id="" action="ppaction://hlinkshowjump?jump=nextslide"/>
              </a:rPr>
              <a:t>here</a:t>
            </a:r>
            <a:r>
              <a:rPr lang="en-US" dirty="0" smtClean="0"/>
              <a:t> to find out more about other types of academic misconduct</a:t>
            </a: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64425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315252"/>
            <a:ext cx="8041440" cy="1442674"/>
          </a:xfrm>
        </p:spPr>
        <p:txBody>
          <a:bodyPr/>
          <a:lstStyle/>
          <a:p>
            <a:r>
              <a:rPr lang="en-US" b="1" dirty="0" smtClean="0"/>
              <a:t>Now, take a look at this…</a:t>
            </a:r>
            <a:endParaRPr lang="en-US" b="1" dirty="0"/>
          </a:p>
        </p:txBody>
      </p:sp>
      <p:pic>
        <p:nvPicPr>
          <p:cNvPr id="4" name="What is Plagiarism?.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060450" y="1757926"/>
            <a:ext cx="7024688" cy="3951288"/>
          </a:xfr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381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838200" y="2038388"/>
            <a:ext cx="5479098" cy="3951337"/>
          </a:xfrm>
        </p:spPr>
        <p:txBody>
          <a:bodyPr/>
          <a:lstStyle/>
          <a:p>
            <a:r>
              <a:rPr lang="en-US" dirty="0" smtClean="0"/>
              <a:t>Why is the student facing academic misconduct?</a:t>
            </a:r>
          </a:p>
          <a:p>
            <a:r>
              <a:rPr lang="en-US" dirty="0" smtClean="0"/>
              <a:t>What type of academic misconduct is displayed in the video?</a:t>
            </a:r>
          </a:p>
          <a:p>
            <a:r>
              <a:rPr lang="en-US" dirty="0" smtClean="0"/>
              <a:t>What do you think should be done in a situation like this?</a:t>
            </a:r>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395" b="89767" l="14983" r="83740"/>
                    </a14:imgEffect>
                  </a14:imgLayer>
                </a14:imgProps>
              </a:ext>
            </a:extLst>
          </a:blip>
          <a:stretch>
            <a:fillRect/>
          </a:stretch>
        </p:blipFill>
        <p:spPr>
          <a:xfrm>
            <a:off x="5969890" y="1532832"/>
            <a:ext cx="2985703" cy="3727793"/>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6417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cademic misconduct video.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025875" y="1065115"/>
            <a:ext cx="7024687" cy="3951288"/>
          </a:xfr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7206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Plagiarism</a:t>
            </a:r>
            <a:endParaRPr lang="en-US" b="1" dirty="0"/>
          </a:p>
        </p:txBody>
      </p:sp>
      <p:sp>
        <p:nvSpPr>
          <p:cNvPr id="3" name="Content Placeholder 2"/>
          <p:cNvSpPr>
            <a:spLocks noGrp="1"/>
          </p:cNvSpPr>
          <p:nvPr>
            <p:ph idx="1"/>
          </p:nvPr>
        </p:nvSpPr>
        <p:spPr>
          <a:xfrm>
            <a:off x="551280" y="2031335"/>
            <a:ext cx="6848121" cy="3951337"/>
          </a:xfrm>
        </p:spPr>
        <p:txBody>
          <a:bodyPr/>
          <a:lstStyle/>
          <a:p>
            <a:r>
              <a:rPr lang="en-US" dirty="0"/>
              <a:t>“</a:t>
            </a:r>
            <a:r>
              <a:rPr lang="en-US" b="1" dirty="0"/>
              <a:t>Plagiarism </a:t>
            </a:r>
            <a:r>
              <a:rPr lang="en-US" dirty="0"/>
              <a:t>is a specific form of cheating. It is defined as copying the language, structure, idea and/or thoughts of another and claiming or attempting to imply that they are one's own work. </a:t>
            </a:r>
            <a:endParaRPr lang="en-US" dirty="0" smtClean="0"/>
          </a:p>
          <a:p>
            <a:r>
              <a:rPr lang="en-US" dirty="0" smtClean="0"/>
              <a:t>It </a:t>
            </a:r>
            <a:r>
              <a:rPr lang="en-US" dirty="0"/>
              <a:t>includes omitting of quotation marks when references are copied directly, improper paraphrasing, or inadequate referencing of sources.”</a:t>
            </a:r>
          </a:p>
        </p:txBody>
      </p:sp>
      <p:sp>
        <p:nvSpPr>
          <p:cNvPr id="4" name="Action Button: Forward or Next 3">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8202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Plagiarism</a:t>
            </a:r>
            <a:endParaRPr lang="en-US" b="1" dirty="0"/>
          </a:p>
        </p:txBody>
      </p:sp>
      <p:sp>
        <p:nvSpPr>
          <p:cNvPr id="3" name="Content Placeholder 2"/>
          <p:cNvSpPr>
            <a:spLocks noGrp="1"/>
          </p:cNvSpPr>
          <p:nvPr>
            <p:ph idx="1"/>
          </p:nvPr>
        </p:nvSpPr>
        <p:spPr/>
        <p:txBody>
          <a:bodyPr/>
          <a:lstStyle/>
          <a:p>
            <a:r>
              <a:rPr lang="en-US" dirty="0" smtClean="0"/>
              <a:t>The video presented a clear example of plagiarism and steps to fight it </a:t>
            </a:r>
          </a:p>
          <a:p>
            <a:r>
              <a:rPr lang="en-US" dirty="0"/>
              <a:t>In the past, students found guilty of plagiarism have explained that they could not find a better way to express the ideas than the words chosen by the original author; therefore, they thought it appropriate to copy or only slightly modify the words used in the original source. This often happens when the students involved do not have good English skills and/or when the topic is quite technical in nature.</a:t>
            </a:r>
            <a:endParaRPr lang="en-US" dirty="0" smtClean="0"/>
          </a:p>
        </p:txBody>
      </p:sp>
      <p:sp>
        <p:nvSpPr>
          <p:cNvPr id="4" name="Action Button: Forward or Next 3">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41167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Academic Misconduct</a:t>
            </a:r>
            <a:endParaRPr lang="en-US" b="1" dirty="0"/>
          </a:p>
        </p:txBody>
      </p:sp>
      <p:sp>
        <p:nvSpPr>
          <p:cNvPr id="3" name="Content Placeholder 2"/>
          <p:cNvSpPr>
            <a:spLocks noGrp="1"/>
          </p:cNvSpPr>
          <p:nvPr>
            <p:ph idx="1"/>
          </p:nvPr>
        </p:nvSpPr>
        <p:spPr/>
        <p:txBody>
          <a:bodyPr/>
          <a:lstStyle/>
          <a:p>
            <a:r>
              <a:rPr lang="en-US" dirty="0" smtClean="0"/>
              <a:t>Cheating</a:t>
            </a:r>
          </a:p>
          <a:p>
            <a:r>
              <a:rPr lang="en-US" dirty="0" smtClean="0"/>
              <a:t>Plagiarism</a:t>
            </a:r>
          </a:p>
          <a:p>
            <a:endParaRPr lang="en-US" dirty="0"/>
          </a:p>
          <a:p>
            <a:endParaRPr lang="en-US" dirty="0"/>
          </a:p>
          <a:p>
            <a:pPr marL="0" indent="0" algn="ctr">
              <a:buNone/>
            </a:pPr>
            <a:r>
              <a:rPr lang="en-US" dirty="0" smtClean="0"/>
              <a:t>Click </a:t>
            </a:r>
            <a:r>
              <a:rPr lang="en-US" dirty="0" smtClean="0">
                <a:hlinkClick r:id="" action="ppaction://hlinkshowjump?jump=nextslide"/>
              </a:rPr>
              <a:t>here</a:t>
            </a:r>
            <a:r>
              <a:rPr lang="en-US" dirty="0" smtClean="0"/>
              <a:t> to find out more about other types of academic misconduct</a:t>
            </a:r>
            <a:endParaRPr lang="en-US" dirty="0"/>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54548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222121"/>
            <a:ext cx="8041440" cy="1442674"/>
          </a:xfrm>
        </p:spPr>
        <p:txBody>
          <a:bodyPr/>
          <a:lstStyle/>
          <a:p>
            <a:r>
              <a:rPr lang="en-US" b="1" dirty="0" smtClean="0"/>
              <a:t>Now, take a look at this</a:t>
            </a:r>
            <a:endParaRPr lang="en-US" b="1" dirty="0"/>
          </a:p>
        </p:txBody>
      </p:sp>
      <p:pic>
        <p:nvPicPr>
          <p:cNvPr id="4" name="Academic Integrity - Falsifying Documents.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998235" y="1532832"/>
            <a:ext cx="5378450" cy="3951288"/>
          </a:xfr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17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838200" y="2038388"/>
            <a:ext cx="5363638" cy="3951337"/>
          </a:xfrm>
        </p:spPr>
        <p:txBody>
          <a:bodyPr/>
          <a:lstStyle/>
          <a:p>
            <a:r>
              <a:rPr lang="en-US" dirty="0" smtClean="0"/>
              <a:t>What type of academic misconduct is represented in the video?</a:t>
            </a:r>
          </a:p>
          <a:p>
            <a:r>
              <a:rPr lang="en-US" dirty="0" smtClean="0"/>
              <a:t>What do you think are the consequences of this academic misconduct?</a:t>
            </a:r>
          </a:p>
          <a:p>
            <a:r>
              <a:rPr lang="en-US" dirty="0" smtClean="0"/>
              <a:t>How would you have reacted under such a circumstance?</a:t>
            </a:r>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395" b="89767" l="14983" r="83740"/>
                    </a14:imgEffect>
                  </a14:imgLayer>
                </a14:imgProps>
              </a:ext>
            </a:extLst>
          </a:blip>
          <a:stretch>
            <a:fillRect/>
          </a:stretch>
        </p:blipFill>
        <p:spPr>
          <a:xfrm>
            <a:off x="5986384" y="1879237"/>
            <a:ext cx="2985703" cy="3727793"/>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912687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Falsification</a:t>
            </a:r>
            <a:endParaRPr lang="en-US" b="1" dirty="0"/>
          </a:p>
        </p:txBody>
      </p:sp>
      <p:sp>
        <p:nvSpPr>
          <p:cNvPr id="3" name="Content Placeholder 2"/>
          <p:cNvSpPr>
            <a:spLocks noGrp="1"/>
          </p:cNvSpPr>
          <p:nvPr>
            <p:ph idx="1"/>
          </p:nvPr>
        </p:nvSpPr>
        <p:spPr>
          <a:xfrm>
            <a:off x="838200" y="2038388"/>
            <a:ext cx="5132719" cy="3951337"/>
          </a:xfrm>
        </p:spPr>
        <p:txBody>
          <a:bodyPr/>
          <a:lstStyle/>
          <a:p>
            <a:r>
              <a:rPr lang="en-US" dirty="0"/>
              <a:t>“</a:t>
            </a:r>
            <a:r>
              <a:rPr lang="en-US" b="1" dirty="0"/>
              <a:t>Falsifying </a:t>
            </a:r>
            <a:r>
              <a:rPr lang="en-US" dirty="0"/>
              <a:t>any circumstance relevant to the student's academic work.” Examples include acts such as forgery or changing academic documents and lying</a:t>
            </a:r>
            <a:r>
              <a:rPr lang="en-US" dirty="0" smtClean="0"/>
              <a:t>.</a:t>
            </a:r>
          </a:p>
          <a:p>
            <a:r>
              <a:rPr lang="en-US" dirty="0" smtClean="0"/>
              <a:t>Also, altering data can be considered falsification</a:t>
            </a:r>
            <a:endParaRPr lang="en-US" dirty="0"/>
          </a:p>
        </p:txBody>
      </p:sp>
      <p:pic>
        <p:nvPicPr>
          <p:cNvPr id="4" name="Picture 3"/>
          <p:cNvPicPr>
            <a:picLocks noChangeAspect="1"/>
          </p:cNvPicPr>
          <p:nvPr/>
        </p:nvPicPr>
        <p:blipFill>
          <a:blip r:embed="rId3"/>
          <a:stretch>
            <a:fillRect/>
          </a:stretch>
        </p:blipFill>
        <p:spPr>
          <a:xfrm>
            <a:off x="5892800" y="1752310"/>
            <a:ext cx="2641600" cy="4000500"/>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187626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Academic Misconduct</a:t>
            </a:r>
            <a:endParaRPr lang="en-US" b="1" dirty="0"/>
          </a:p>
        </p:txBody>
      </p:sp>
      <p:sp>
        <p:nvSpPr>
          <p:cNvPr id="3" name="Content Placeholder 2"/>
          <p:cNvSpPr>
            <a:spLocks noGrp="1"/>
          </p:cNvSpPr>
          <p:nvPr>
            <p:ph idx="1"/>
          </p:nvPr>
        </p:nvSpPr>
        <p:spPr>
          <a:xfrm>
            <a:off x="838200" y="2168490"/>
            <a:ext cx="7467600" cy="3951337"/>
          </a:xfrm>
        </p:spPr>
        <p:txBody>
          <a:bodyPr/>
          <a:lstStyle/>
          <a:p>
            <a:r>
              <a:rPr lang="en-US" dirty="0" smtClean="0"/>
              <a:t>Cheating</a:t>
            </a:r>
          </a:p>
          <a:p>
            <a:r>
              <a:rPr lang="en-US" dirty="0" smtClean="0"/>
              <a:t>Plagiarism</a:t>
            </a:r>
          </a:p>
          <a:p>
            <a:r>
              <a:rPr lang="en-US" dirty="0" smtClean="0"/>
              <a:t>Falsification</a:t>
            </a:r>
          </a:p>
          <a:p>
            <a:endParaRPr lang="en-US" dirty="0"/>
          </a:p>
          <a:p>
            <a:endParaRPr lang="en-US" dirty="0"/>
          </a:p>
          <a:p>
            <a:pPr marL="0" indent="0" algn="ctr">
              <a:buNone/>
            </a:pPr>
            <a:r>
              <a:rPr lang="en-US" dirty="0" smtClean="0"/>
              <a:t>Click </a:t>
            </a:r>
            <a:r>
              <a:rPr lang="en-US" dirty="0" smtClean="0">
                <a:hlinkClick r:id="" action="ppaction://hlinkshowjump?jump=nextslide"/>
              </a:rPr>
              <a:t>here</a:t>
            </a:r>
            <a:r>
              <a:rPr lang="en-US" dirty="0" smtClean="0"/>
              <a:t> to find out more about other types of academic misconduct</a:t>
            </a:r>
            <a:endParaRPr lang="en-US" dirty="0"/>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367175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Read the Following Scenario</a:t>
            </a:r>
            <a:endParaRPr lang="en-US" b="1" dirty="0"/>
          </a:p>
        </p:txBody>
      </p:sp>
      <p:sp>
        <p:nvSpPr>
          <p:cNvPr id="3" name="Content Placeholder 2"/>
          <p:cNvSpPr>
            <a:spLocks noGrp="1"/>
          </p:cNvSpPr>
          <p:nvPr>
            <p:ph idx="1"/>
          </p:nvPr>
        </p:nvSpPr>
        <p:spPr>
          <a:xfrm>
            <a:off x="524809" y="2038388"/>
            <a:ext cx="5380133" cy="4394853"/>
          </a:xfrm>
        </p:spPr>
        <p:txBody>
          <a:bodyPr>
            <a:normAutofit lnSpcReduction="10000"/>
          </a:bodyPr>
          <a:lstStyle/>
          <a:p>
            <a:pPr marL="0" indent="0">
              <a:buNone/>
            </a:pPr>
            <a:r>
              <a:rPr lang="en-US" dirty="0" smtClean="0"/>
              <a:t>Jenna is concerned because her Biology research experiment did not have the results she was expecting. She had been working in Dr. Nino’s project for several months and the experiment was going to be a substantial part of her dissertation. With the current findings of the experiment, the completion of her dissertation is going to be significantly delayed, since she will have to repeat the experiments with different variables. </a:t>
            </a:r>
          </a:p>
        </p:txBody>
      </p:sp>
      <p:sp>
        <p:nvSpPr>
          <p:cNvPr id="6" name="Action Button: Forward or Next 5">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8" name="Picture 7"/>
          <p:cNvPicPr>
            <a:picLocks noChangeAspect="1"/>
          </p:cNvPicPr>
          <p:nvPr/>
        </p:nvPicPr>
        <p:blipFill rotWithShape="1">
          <a:blip r:embed="rId3"/>
          <a:srcRect r="23761"/>
          <a:stretch/>
        </p:blipFill>
        <p:spPr>
          <a:xfrm>
            <a:off x="6044730" y="2771241"/>
            <a:ext cx="2874515" cy="2111424"/>
          </a:xfrm>
          <a:prstGeom prst="rect">
            <a:avLst/>
          </a:prstGeom>
        </p:spPr>
      </p:pic>
    </p:spTree>
    <p:custDataLst>
      <p:tags r:id="rId1"/>
    </p:custDataLst>
    <p:extLst>
      <p:ext uri="{BB962C8B-B14F-4D97-AF65-F5344CB8AC3E}">
        <p14:creationId xmlns:p14="http://schemas.microsoft.com/office/powerpoint/2010/main" val="7900547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832" y="702253"/>
            <a:ext cx="5611052" cy="5236123"/>
          </a:xfrm>
        </p:spPr>
        <p:txBody>
          <a:bodyPr>
            <a:normAutofit fontScale="85000" lnSpcReduction="20000"/>
          </a:bodyPr>
          <a:lstStyle/>
          <a:p>
            <a:pPr marL="0" indent="0">
              <a:buNone/>
            </a:pPr>
            <a:r>
              <a:rPr lang="en-US" dirty="0" smtClean="0"/>
              <a:t>On the other hand, Michelle, the other research assistant in Dr. Nino’s laboratory is making </a:t>
            </a:r>
            <a:r>
              <a:rPr lang="en-US" dirty="0" smtClean="0">
                <a:solidFill>
                  <a:srgbClr val="404040"/>
                </a:solidFill>
              </a:rPr>
              <a:t>significant progress towards her dissertation and her current experiment is about to conclude with excellent results. </a:t>
            </a:r>
          </a:p>
          <a:p>
            <a:pPr marL="0" indent="0">
              <a:buNone/>
            </a:pPr>
            <a:endParaRPr lang="en-US" dirty="0" smtClean="0">
              <a:solidFill>
                <a:srgbClr val="404040"/>
              </a:solidFill>
            </a:endParaRPr>
          </a:p>
          <a:p>
            <a:pPr marL="0" indent="0">
              <a:buNone/>
            </a:pPr>
            <a:r>
              <a:rPr lang="en-US" dirty="0" smtClean="0"/>
              <a:t>Dr. Nino mentioned the possibility of a tenure-track teaching position in the School of Biology and that he is willing to recommend either Jenna or Michelle, whoever defends their dissertation first. </a:t>
            </a:r>
          </a:p>
          <a:p>
            <a:pPr marL="0" indent="0">
              <a:buNone/>
            </a:pPr>
            <a:endParaRPr lang="en-US" dirty="0"/>
          </a:p>
          <a:p>
            <a:pPr marL="0" indent="0">
              <a:buNone/>
            </a:pPr>
            <a:r>
              <a:rPr lang="en-US" dirty="0" smtClean="0"/>
              <a:t>The unexpected results in her experiment would put Jenna in disadvantage, so she decided to add a variable to </a:t>
            </a:r>
            <a:r>
              <a:rPr lang="en-US" dirty="0" smtClean="0">
                <a:solidFill>
                  <a:srgbClr val="404040"/>
                </a:solidFill>
              </a:rPr>
              <a:t>Michelle’s experiment (e.g. water), so she could also have trouble in her experiment. </a:t>
            </a:r>
          </a:p>
          <a:p>
            <a:pPr marL="0" indent="0">
              <a:buNone/>
            </a:pPr>
            <a:endParaRPr lang="en-US" dirty="0"/>
          </a:p>
          <a:p>
            <a:pPr marL="0" indent="0">
              <a:buNone/>
            </a:pPr>
            <a:r>
              <a:rPr lang="en-US" dirty="0" smtClean="0"/>
              <a:t>Unfortunately, Jenna forgot that the lab had security cameras. </a:t>
            </a:r>
            <a:endParaRPr lang="en-US" dirty="0"/>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6186826" y="1392036"/>
            <a:ext cx="2540000" cy="3810000"/>
          </a:xfrm>
          <a:prstGeom prst="rect">
            <a:avLst/>
          </a:prstGeom>
        </p:spPr>
      </p:pic>
    </p:spTree>
    <p:custDataLst>
      <p:tags r:id="rId1"/>
    </p:custDataLst>
    <p:extLst>
      <p:ext uri="{BB962C8B-B14F-4D97-AF65-F5344CB8AC3E}">
        <p14:creationId xmlns:p14="http://schemas.microsoft.com/office/powerpoint/2010/main" val="35951786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838200" y="2038388"/>
            <a:ext cx="5149213" cy="3951337"/>
          </a:xfrm>
        </p:spPr>
        <p:txBody>
          <a:bodyPr/>
          <a:lstStyle/>
          <a:p>
            <a:r>
              <a:rPr lang="en-US" dirty="0" smtClean="0"/>
              <a:t>What type of academic misconduct was presented in the video?</a:t>
            </a:r>
          </a:p>
          <a:p>
            <a:r>
              <a:rPr lang="en-US" dirty="0" smtClean="0"/>
              <a:t>Why is it considered academic misconduct?</a:t>
            </a:r>
          </a:p>
          <a:p>
            <a:r>
              <a:rPr lang="en-US" dirty="0" smtClean="0"/>
              <a:t>What should you do if you witness such a behavior?</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395" b="89767" l="14983" r="83740"/>
                    </a14:imgEffect>
                  </a14:imgLayer>
                </a14:imgProps>
              </a:ext>
            </a:extLst>
          </a:blip>
          <a:stretch>
            <a:fillRect/>
          </a:stretch>
        </p:blipFill>
        <p:spPr>
          <a:xfrm>
            <a:off x="5837937" y="1747273"/>
            <a:ext cx="2985703" cy="3727793"/>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38645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770" y="425252"/>
            <a:ext cx="8041440" cy="1442674"/>
          </a:xfrm>
        </p:spPr>
        <p:txBody>
          <a:bodyPr/>
          <a:lstStyle/>
          <a:p>
            <a:r>
              <a:rPr lang="en-US" b="1" dirty="0" smtClean="0">
                <a:solidFill>
                  <a:srgbClr val="FF00FF"/>
                </a:solidFill>
              </a:rPr>
              <a:t/>
            </a:r>
            <a:br>
              <a:rPr lang="en-US" b="1" dirty="0" smtClean="0">
                <a:solidFill>
                  <a:srgbClr val="FF00FF"/>
                </a:solidFill>
              </a:rPr>
            </a:br>
            <a:r>
              <a:rPr lang="en-US" b="1" dirty="0" smtClean="0"/>
              <a:t>Have You Experienced This?</a:t>
            </a:r>
            <a:r>
              <a:rPr lang="en-US" dirty="0">
                <a:solidFill>
                  <a:srgbClr val="FF00FF"/>
                </a:solidFill>
              </a:rPr>
              <a:t/>
            </a:r>
            <a:br>
              <a:rPr lang="en-US" dirty="0">
                <a:solidFill>
                  <a:srgbClr val="FF00FF"/>
                </a:solidFill>
              </a:rPr>
            </a:br>
            <a:endParaRPr lang="en-US" dirty="0">
              <a:solidFill>
                <a:srgbClr val="FF00FF"/>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5395" b="89767" l="14983" r="83740"/>
                    </a14:imgEffect>
                  </a14:imgLayer>
                </a14:imgProps>
              </a:ext>
            </a:extLst>
          </a:blip>
          <a:stretch>
            <a:fillRect/>
          </a:stretch>
        </p:blipFill>
        <p:spPr>
          <a:xfrm>
            <a:off x="5454425" y="1867926"/>
            <a:ext cx="3246785" cy="4053767"/>
          </a:xfrm>
          <a:prstGeom prst="rect">
            <a:avLst/>
          </a:prstGeom>
        </p:spPr>
      </p:pic>
      <p:sp>
        <p:nvSpPr>
          <p:cNvPr id="6" name="Action Button: Custom 5">
            <a:hlinkClick r:id="" action="ppaction://hlinkshowjump?jump=nextslide" highlightClick="1"/>
          </p:cNvPr>
          <p:cNvSpPr/>
          <p:nvPr/>
        </p:nvSpPr>
        <p:spPr>
          <a:xfrm>
            <a:off x="1154597" y="2193900"/>
            <a:ext cx="2705057" cy="1402117"/>
          </a:xfrm>
          <a:prstGeom prst="actionButtonBlan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b="1" dirty="0" smtClean="0"/>
              <a:t>Yes</a:t>
            </a:r>
            <a:endParaRPr lang="en-US" sz="3000" b="1" dirty="0"/>
          </a:p>
        </p:txBody>
      </p:sp>
      <p:sp>
        <p:nvSpPr>
          <p:cNvPr id="7" name="Action Button: Custom 6">
            <a:hlinkClick r:id="rId5" action="ppaction://hlinksldjump" highlightClick="1"/>
          </p:cNvPr>
          <p:cNvSpPr/>
          <p:nvPr/>
        </p:nvSpPr>
        <p:spPr>
          <a:xfrm>
            <a:off x="1154597" y="3995849"/>
            <a:ext cx="2705057" cy="1402117"/>
          </a:xfrm>
          <a:prstGeom prst="actionButtonBlan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000" b="1" dirty="0" smtClean="0"/>
              <a:t>No</a:t>
            </a:r>
            <a:endParaRPr lang="en-US" sz="3000" b="1" dirty="0"/>
          </a:p>
        </p:txBody>
      </p:sp>
    </p:spTree>
    <p:custDataLst>
      <p:tags r:id="rId1"/>
    </p:custDataLst>
    <p:extLst>
      <p:ext uri="{BB962C8B-B14F-4D97-AF65-F5344CB8AC3E}">
        <p14:creationId xmlns:p14="http://schemas.microsoft.com/office/powerpoint/2010/main" val="196966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Academic Sabotage</a:t>
            </a:r>
            <a:endParaRPr lang="en-US" b="1" dirty="0"/>
          </a:p>
        </p:txBody>
      </p:sp>
      <p:sp>
        <p:nvSpPr>
          <p:cNvPr id="3" name="Content Placeholder 2"/>
          <p:cNvSpPr>
            <a:spLocks noGrp="1"/>
          </p:cNvSpPr>
          <p:nvPr>
            <p:ph idx="1"/>
          </p:nvPr>
        </p:nvSpPr>
        <p:spPr>
          <a:xfrm>
            <a:off x="838201" y="2038388"/>
            <a:ext cx="4769844" cy="3951337"/>
          </a:xfrm>
        </p:spPr>
        <p:txBody>
          <a:bodyPr>
            <a:normAutofit fontScale="92500"/>
          </a:bodyPr>
          <a:lstStyle/>
          <a:p>
            <a:pPr marL="0" indent="0">
              <a:buNone/>
            </a:pPr>
            <a:r>
              <a:rPr lang="en-US" b="1" dirty="0"/>
              <a:t>Academic sabotage </a:t>
            </a:r>
            <a:r>
              <a:rPr lang="en-US" dirty="0"/>
              <a:t>is purposeful vandalism directed against any academic endeavor or equipment. It includes, but is not limited to, the destruction or theft of written material, laboratory or field experiments, equipment used in teaching or research, or computer files or programs. Unauthorized tampering with computer programs or systems shall constitute a violation. </a:t>
            </a:r>
          </a:p>
        </p:txBody>
      </p:sp>
      <p:pic>
        <p:nvPicPr>
          <p:cNvPr id="4" name="Picture 3"/>
          <p:cNvPicPr>
            <a:picLocks noChangeAspect="1"/>
          </p:cNvPicPr>
          <p:nvPr/>
        </p:nvPicPr>
        <p:blipFill>
          <a:blip r:embed="rId3"/>
          <a:stretch>
            <a:fillRect/>
          </a:stretch>
        </p:blipFill>
        <p:spPr>
          <a:xfrm>
            <a:off x="5358699" y="2819706"/>
            <a:ext cx="3234021" cy="2029970"/>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97442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Academic Sabotage</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US" dirty="0"/>
              <a:t>Academic sabotage includes deliberately crashing or attempting to crash a computer system or the use of files intended to cause or actually causing computer systems to behave atypically, thereby impeding another person's or group's efforts. In particular, knowingly infecting any system with a virus, worm, time bomb, trap door, Trojan horse, or any other kind of invasive program shall be considered a serious violation. Note that violations under this category may also lead to University judicial action or to criminal suits charged by the </a:t>
            </a:r>
            <a:r>
              <a:rPr lang="en-US" dirty="0" smtClean="0"/>
              <a:t>University.</a:t>
            </a:r>
            <a:endParaRPr lang="en-US" dirty="0"/>
          </a:p>
        </p:txBody>
      </p:sp>
      <p:sp>
        <p:nvSpPr>
          <p:cNvPr id="4" name="Action Button: Forward or Next 3">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99890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Academic Misconduct</a:t>
            </a:r>
            <a:endParaRPr lang="en-US" b="1" dirty="0"/>
          </a:p>
        </p:txBody>
      </p:sp>
      <p:sp>
        <p:nvSpPr>
          <p:cNvPr id="3" name="Content Placeholder 2"/>
          <p:cNvSpPr>
            <a:spLocks noGrp="1"/>
          </p:cNvSpPr>
          <p:nvPr>
            <p:ph idx="1"/>
          </p:nvPr>
        </p:nvSpPr>
        <p:spPr>
          <a:xfrm>
            <a:off x="838200" y="2168490"/>
            <a:ext cx="7467600" cy="3951337"/>
          </a:xfrm>
        </p:spPr>
        <p:txBody>
          <a:bodyPr/>
          <a:lstStyle/>
          <a:p>
            <a:r>
              <a:rPr lang="en-US" dirty="0" smtClean="0"/>
              <a:t>Cheating</a:t>
            </a:r>
          </a:p>
          <a:p>
            <a:r>
              <a:rPr lang="en-US" dirty="0" smtClean="0"/>
              <a:t>Plagiarism</a:t>
            </a:r>
          </a:p>
          <a:p>
            <a:r>
              <a:rPr lang="en-US" dirty="0" smtClean="0"/>
              <a:t>Falsification</a:t>
            </a:r>
          </a:p>
          <a:p>
            <a:r>
              <a:rPr lang="en-US" dirty="0" smtClean="0"/>
              <a:t>Academic Sabotage</a:t>
            </a:r>
          </a:p>
          <a:p>
            <a:endParaRPr lang="en-US" dirty="0"/>
          </a:p>
          <a:p>
            <a:endParaRPr lang="en-US" dirty="0"/>
          </a:p>
          <a:p>
            <a:pPr marL="0" indent="0" algn="ctr">
              <a:buNone/>
            </a:pPr>
            <a:r>
              <a:rPr lang="en-US" dirty="0" smtClean="0"/>
              <a:t>These are the </a:t>
            </a:r>
            <a:r>
              <a:rPr lang="en-US" b="1" dirty="0" smtClean="0"/>
              <a:t>four types </a:t>
            </a:r>
            <a:r>
              <a:rPr lang="en-US" dirty="0" smtClean="0"/>
              <a:t>of academic misconduct </a:t>
            </a:r>
            <a:endParaRPr lang="en-US" dirty="0"/>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19339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Next?</a:t>
            </a:r>
            <a:endParaRPr lang="en-US" dirty="0"/>
          </a:p>
        </p:txBody>
      </p:sp>
      <p:sp>
        <p:nvSpPr>
          <p:cNvPr id="3" name="Content Placeholder 2"/>
          <p:cNvSpPr>
            <a:spLocks noGrp="1"/>
          </p:cNvSpPr>
          <p:nvPr>
            <p:ph idx="1"/>
          </p:nvPr>
        </p:nvSpPr>
        <p:spPr/>
        <p:txBody>
          <a:bodyPr/>
          <a:lstStyle/>
          <a:p>
            <a:pPr marL="0" indent="0">
              <a:buNone/>
            </a:pPr>
            <a:r>
              <a:rPr lang="en-US" dirty="0" smtClean="0"/>
              <a:t>Now that you are aware about the four types of academic misconduct and you can recognize them, think about the following question, before going to the next slide:</a:t>
            </a:r>
          </a:p>
          <a:p>
            <a:pPr marL="0" indent="0">
              <a:buNone/>
            </a:pPr>
            <a:endParaRPr lang="en-US" dirty="0"/>
          </a:p>
          <a:p>
            <a:pPr marL="0" indent="0" algn="ctr">
              <a:buNone/>
            </a:pPr>
            <a:r>
              <a:rPr lang="en-US" sz="3000" b="1" i="1" dirty="0" smtClean="0">
                <a:solidFill>
                  <a:srgbClr val="FF0000"/>
                </a:solidFill>
              </a:rPr>
              <a:t>What should you do once you face or witness a situation of academic misconduct?</a:t>
            </a:r>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1120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Other Students Have Said…</a:t>
            </a:r>
            <a:endParaRPr lang="en-US" dirty="0"/>
          </a:p>
        </p:txBody>
      </p:sp>
      <p:sp>
        <p:nvSpPr>
          <p:cNvPr id="3" name="Content Placeholder 2"/>
          <p:cNvSpPr>
            <a:spLocks noGrp="1"/>
          </p:cNvSpPr>
          <p:nvPr>
            <p:ph idx="1"/>
          </p:nvPr>
        </p:nvSpPr>
        <p:spPr>
          <a:xfrm>
            <a:off x="379368" y="2038388"/>
            <a:ext cx="8230923" cy="3951337"/>
          </a:xfrm>
        </p:spPr>
        <p:txBody>
          <a:bodyPr>
            <a:normAutofit lnSpcReduction="10000"/>
          </a:bodyPr>
          <a:lstStyle/>
          <a:p>
            <a:r>
              <a:rPr lang="en-US" dirty="0" smtClean="0">
                <a:solidFill>
                  <a:schemeClr val="tx1">
                    <a:lumMod val="95000"/>
                    <a:lumOff val="5000"/>
                  </a:schemeClr>
                </a:solidFill>
              </a:rPr>
              <a:t>“I will contact the instructor of the course and the Graduate School if I see academic misconduct”</a:t>
            </a:r>
          </a:p>
          <a:p>
            <a:r>
              <a:rPr lang="en-US" dirty="0" smtClean="0">
                <a:solidFill>
                  <a:schemeClr val="tx1">
                    <a:lumMod val="95000"/>
                    <a:lumOff val="5000"/>
                  </a:schemeClr>
                </a:solidFill>
              </a:rPr>
              <a:t>“I think the best thing to do is contact the Graduate School. Their website has information on how to report academic misconduct”</a:t>
            </a:r>
          </a:p>
          <a:p>
            <a:r>
              <a:rPr lang="en-US" dirty="0" smtClean="0">
                <a:solidFill>
                  <a:schemeClr val="tx1">
                    <a:lumMod val="95000"/>
                    <a:lumOff val="5000"/>
                  </a:schemeClr>
                </a:solidFill>
              </a:rPr>
              <a:t>“There is the Graduate School Honor Code that explains how to report academic misconduct”</a:t>
            </a:r>
          </a:p>
          <a:p>
            <a:r>
              <a:rPr lang="en-US" dirty="0" smtClean="0">
                <a:solidFill>
                  <a:schemeClr val="tx1">
                    <a:lumMod val="95000"/>
                    <a:lumOff val="5000"/>
                  </a:schemeClr>
                </a:solidFill>
              </a:rPr>
              <a:t>“First, I will make sure the incident is actually academic misconduct before reporting it. Then I will follow the procedures of the Graduate School Honor Code. I heard there is a form that should be completed”</a:t>
            </a:r>
          </a:p>
          <a:p>
            <a:endParaRPr lang="en-US" dirty="0" smtClean="0"/>
          </a:p>
          <a:p>
            <a:pPr marL="0" indent="0">
              <a:buNone/>
            </a:pPr>
            <a:endParaRPr lang="en-US" dirty="0"/>
          </a:p>
        </p:txBody>
      </p:sp>
      <p:sp>
        <p:nvSpPr>
          <p:cNvPr id="4" name="Action Button: Forward or Next 3">
            <a:hlinkClick r:id="rId4" action="ppaction://hlinksldjump"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rId5" action="ppaction://hlinksldjump"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80391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Reporting Academic Misconduct is not Optional!</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It </a:t>
            </a:r>
            <a:r>
              <a:rPr lang="en-US" dirty="0"/>
              <a:t>is the obligation of all members of the academic community to report alleged violations of the Graduate Honor Code. According to the GHS Constitution, “reporting the observance of a Graduate Honor Code violation shall not be optional; it shall be mandatory”.</a:t>
            </a:r>
            <a:r>
              <a:rPr lang="en-US" dirty="0">
                <a:solidFill>
                  <a:srgbClr val="FF00FF"/>
                </a:solidFill>
              </a:rPr>
              <a:t>		</a:t>
            </a:r>
          </a:p>
          <a:p>
            <a:pPr marL="0" indent="0">
              <a:buNone/>
            </a:pP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3150" b="97113" l="2895" r="97105"/>
                    </a14:imgEffect>
                  </a14:imgLayer>
                </a14:imgProps>
              </a:ext>
            </a:extLst>
          </a:blip>
          <a:stretch>
            <a:fillRect/>
          </a:stretch>
        </p:blipFill>
        <p:spPr>
          <a:xfrm>
            <a:off x="3352636" y="4089165"/>
            <a:ext cx="2354376" cy="2360572"/>
          </a:xfrm>
          <a:prstGeom prst="rect">
            <a:avLst/>
          </a:prstGeom>
        </p:spPr>
      </p:pic>
    </p:spTree>
    <p:custDataLst>
      <p:tags r:id="rId1"/>
    </p:custDataLst>
    <p:extLst>
      <p:ext uri="{BB962C8B-B14F-4D97-AF65-F5344CB8AC3E}">
        <p14:creationId xmlns:p14="http://schemas.microsoft.com/office/powerpoint/2010/main" val="2544838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Think About This…</a:t>
            </a:r>
            <a:endParaRPr lang="en-US" b="1" dirty="0">
              <a:solidFill>
                <a:srgbClr val="FF0000"/>
              </a:solidFill>
            </a:endParaRPr>
          </a:p>
        </p:txBody>
      </p:sp>
      <p:sp>
        <p:nvSpPr>
          <p:cNvPr id="3" name="Content Placeholder 2"/>
          <p:cNvSpPr>
            <a:spLocks noGrp="1"/>
          </p:cNvSpPr>
          <p:nvPr>
            <p:ph idx="1"/>
          </p:nvPr>
        </p:nvSpPr>
        <p:spPr>
          <a:xfrm>
            <a:off x="838200" y="2038388"/>
            <a:ext cx="5000765" cy="3951337"/>
          </a:xfrm>
        </p:spPr>
        <p:txBody>
          <a:bodyPr>
            <a:normAutofit/>
          </a:bodyPr>
          <a:lstStyle/>
          <a:p>
            <a:pPr marL="0" indent="0">
              <a:buNone/>
            </a:pPr>
            <a:r>
              <a:rPr lang="en-US" sz="2600" dirty="0" smtClean="0"/>
              <a:t>Are you familiar with the Graduate School at Virginia Tech’s policies to report academic misconduct?</a:t>
            </a:r>
          </a:p>
          <a:p>
            <a:pPr marL="0" indent="0">
              <a:buNone/>
            </a:pPr>
            <a:endParaRPr lang="en-US" sz="2600" dirty="0"/>
          </a:p>
          <a:p>
            <a:pPr marL="0" indent="0">
              <a:buNone/>
            </a:pPr>
            <a:r>
              <a:rPr lang="en-US" sz="2600" dirty="0" smtClean="0"/>
              <a:t>What are the requirements and steps to report academic misconduct?</a:t>
            </a:r>
            <a:endParaRPr lang="en-US" sz="26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395" b="89767" l="14983" r="83740"/>
                    </a14:imgEffect>
                  </a14:imgLayer>
                </a14:imgProps>
              </a:ext>
            </a:extLst>
          </a:blip>
          <a:stretch>
            <a:fillRect/>
          </a:stretch>
        </p:blipFill>
        <p:spPr>
          <a:xfrm>
            <a:off x="5607017" y="1763768"/>
            <a:ext cx="2985703" cy="3727793"/>
          </a:xfrm>
          <a:prstGeom prst="rect">
            <a:avLst/>
          </a:prstGeom>
        </p:spPr>
      </p:pic>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31944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0803"/>
            <a:ext cx="7467600" cy="3951337"/>
          </a:xfrm>
        </p:spPr>
        <p:txBody>
          <a:bodyPr/>
          <a:lstStyle/>
          <a:p>
            <a:pPr marL="0" indent="0">
              <a:buNone/>
            </a:pPr>
            <a:r>
              <a:rPr lang="en-US" dirty="0"/>
              <a:t>Suspected violations of the Graduate Honor Code must be reported within </a:t>
            </a:r>
            <a:r>
              <a:rPr lang="en-US" b="1" dirty="0"/>
              <a:t>ten (10) University business days</a:t>
            </a:r>
            <a:r>
              <a:rPr lang="en-US" dirty="0"/>
              <a:t> after the date of discovery. Only under very special circumstances shall exceptions to this policy be granted, and then only at the discretion of the Chief Justice and the Graduate Honor System Advisor.</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6250" b="91625" l="10000" r="92750"/>
                    </a14:imgEffect>
                  </a14:imgLayer>
                </a14:imgProps>
              </a:ext>
            </a:extLst>
          </a:blip>
          <a:stretch>
            <a:fillRect/>
          </a:stretch>
        </p:blipFill>
        <p:spPr>
          <a:xfrm>
            <a:off x="2924607" y="2705260"/>
            <a:ext cx="3822829" cy="3822829"/>
          </a:xfrm>
          <a:prstGeom prst="rect">
            <a:avLst/>
          </a:prstGeom>
        </p:spPr>
      </p:pic>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3960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When Reporting…</a:t>
            </a:r>
            <a:endParaRPr lang="en-US" b="1" dirty="0"/>
          </a:p>
        </p:txBody>
      </p:sp>
      <p:sp>
        <p:nvSpPr>
          <p:cNvPr id="3" name="Content Placeholder 2"/>
          <p:cNvSpPr>
            <a:spLocks noGrp="1"/>
          </p:cNvSpPr>
          <p:nvPr>
            <p:ph idx="1"/>
          </p:nvPr>
        </p:nvSpPr>
        <p:spPr/>
        <p:txBody>
          <a:bodyPr>
            <a:normAutofit/>
          </a:bodyPr>
          <a:lstStyle/>
          <a:p>
            <a:r>
              <a:rPr lang="en-US" dirty="0"/>
              <a:t>Violations should be reported to the Chief Justice or the Graduate Honor System Advisor in writing, using the </a:t>
            </a:r>
            <a:r>
              <a:rPr lang="en-US" dirty="0" smtClean="0"/>
              <a:t>report form. </a:t>
            </a:r>
            <a:endParaRPr lang="en-US" dirty="0"/>
          </a:p>
          <a:p>
            <a:r>
              <a:rPr lang="en-US" dirty="0"/>
              <a:t>Submit the form and relevant attachments to the Graduate Honor System, c/o Graduate School (0325), 117 GLC</a:t>
            </a:r>
            <a:r>
              <a:rPr lang="en-US" dirty="0" smtClean="0"/>
              <a:t>.</a:t>
            </a:r>
            <a:endParaRPr lang="en-US" dirty="0"/>
          </a:p>
          <a:p>
            <a:r>
              <a:rPr lang="en-US" dirty="0" smtClean="0"/>
              <a:t>The </a:t>
            </a:r>
            <a:r>
              <a:rPr lang="en-US" dirty="0"/>
              <a:t>receipt of an Honor System referral is acknowledged in writing by a letter to the accused student(s) and the referrer.</a:t>
            </a:r>
          </a:p>
          <a:p>
            <a:pPr marL="0" indent="0">
              <a:buNone/>
            </a:pPr>
            <a:endParaRPr lang="en-US" dirty="0"/>
          </a:p>
          <a:p>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505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2735663"/>
            <a:ext cx="8041440" cy="1442674"/>
          </a:xfrm>
        </p:spPr>
        <p:txBody>
          <a:bodyPr/>
          <a:lstStyle/>
          <a:p>
            <a:r>
              <a:rPr lang="en-US" dirty="0" smtClean="0"/>
              <a:t>How are These Policies Different from Those at Other Institutions?</a:t>
            </a:r>
            <a:r>
              <a:rPr lang="en-US" dirty="0" smtClean="0">
                <a:solidFill>
                  <a:srgbClr val="FF00FF"/>
                </a:solidFill>
              </a:rPr>
              <a:t/>
            </a:r>
            <a:br>
              <a:rPr lang="en-US" dirty="0" smtClean="0">
                <a:solidFill>
                  <a:srgbClr val="FF00FF"/>
                </a:solidFill>
              </a:rPr>
            </a:br>
            <a:r>
              <a:rPr lang="en-US" dirty="0">
                <a:solidFill>
                  <a:srgbClr val="FF00FF"/>
                </a:solidFill>
              </a:rPr>
              <a:t/>
            </a:r>
            <a:br>
              <a:rPr lang="en-US" dirty="0">
                <a:solidFill>
                  <a:srgbClr val="FF00FF"/>
                </a:solidFill>
              </a:rPr>
            </a:br>
            <a:r>
              <a:rPr lang="en-US" dirty="0" smtClean="0"/>
              <a:t>What do you Think About Them?</a:t>
            </a:r>
            <a:r>
              <a:rPr lang="en-US" dirty="0" smtClean="0">
                <a:solidFill>
                  <a:srgbClr val="FF00FF"/>
                </a:solidFill>
              </a:rPr>
              <a:t/>
            </a:r>
            <a:br>
              <a:rPr lang="en-US" dirty="0" smtClean="0">
                <a:solidFill>
                  <a:srgbClr val="FF00FF"/>
                </a:solidFill>
              </a:rPr>
            </a:br>
            <a:r>
              <a:rPr lang="en-US" dirty="0">
                <a:solidFill>
                  <a:srgbClr val="FF00FF"/>
                </a:solidFill>
              </a:rPr>
              <a:t/>
            </a:r>
            <a:br>
              <a:rPr lang="en-US" dirty="0">
                <a:solidFill>
                  <a:srgbClr val="FF00FF"/>
                </a:solidFill>
              </a:rPr>
            </a:br>
            <a:endParaRPr lang="en-US" dirty="0">
              <a:solidFill>
                <a:srgbClr val="FF00FF"/>
              </a:solidFill>
            </a:endParaRPr>
          </a:p>
        </p:txBody>
      </p:sp>
      <p:sp>
        <p:nvSpPr>
          <p:cNvPr id="5" name="Content Placeholder 4"/>
          <p:cNvSpPr>
            <a:spLocks noGrp="1"/>
          </p:cNvSpPr>
          <p:nvPr>
            <p:ph idx="1"/>
          </p:nvPr>
        </p:nvSpPr>
        <p:spPr/>
        <p:txBody>
          <a:bodyPr/>
          <a:lstStyle/>
          <a:p>
            <a:endParaRPr lang="en-US" dirty="0" smtClean="0"/>
          </a:p>
          <a:p>
            <a:endParaRPr lang="en-US" dirty="0"/>
          </a:p>
          <a:p>
            <a:pPr marL="0" indent="0">
              <a:buNone/>
            </a:pPr>
            <a:endParaRPr lang="en-US" dirty="0" smtClean="0"/>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70760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51" y="172635"/>
            <a:ext cx="8041440" cy="1442674"/>
          </a:xfrm>
        </p:spPr>
        <p:txBody>
          <a:bodyPr/>
          <a:lstStyle/>
          <a:p>
            <a:r>
              <a:rPr lang="en-US" b="1" dirty="0" smtClean="0">
                <a:solidFill>
                  <a:srgbClr val="008000"/>
                </a:solidFill>
              </a:rPr>
              <a:t>Great! </a:t>
            </a:r>
            <a:endParaRPr lang="en-US" b="1" dirty="0">
              <a:solidFill>
                <a:srgbClr val="008000"/>
              </a:solidFill>
            </a:endParaRPr>
          </a:p>
        </p:txBody>
      </p:sp>
      <p:sp>
        <p:nvSpPr>
          <p:cNvPr id="3" name="Content Placeholder 2"/>
          <p:cNvSpPr>
            <a:spLocks noGrp="1"/>
          </p:cNvSpPr>
          <p:nvPr>
            <p:ph idx="1"/>
          </p:nvPr>
        </p:nvSpPr>
        <p:spPr>
          <a:xfrm>
            <a:off x="838200" y="1615309"/>
            <a:ext cx="5743006" cy="4215265"/>
          </a:xfrm>
        </p:spPr>
        <p:txBody>
          <a:bodyPr>
            <a:normAutofit fontScale="92500" lnSpcReduction="10000"/>
          </a:bodyPr>
          <a:lstStyle/>
          <a:p>
            <a:pPr marL="0" indent="0">
              <a:buNone/>
            </a:pPr>
            <a:r>
              <a:rPr lang="en-US" dirty="0" smtClean="0"/>
              <a:t>You are somehow familiar with the implications and consequences of academic misconduct. </a:t>
            </a:r>
          </a:p>
          <a:p>
            <a:pPr marL="0" indent="0">
              <a:buNone/>
            </a:pPr>
            <a:endParaRPr lang="en-US" dirty="0"/>
          </a:p>
          <a:p>
            <a:pPr marL="0" indent="0">
              <a:buNone/>
            </a:pPr>
            <a:r>
              <a:rPr lang="en-US" dirty="0" smtClean="0"/>
              <a:t>Facing situations in which we witness academic misconduct is common, so being prepared is important. </a:t>
            </a:r>
          </a:p>
          <a:p>
            <a:pPr marL="0" indent="0">
              <a:buNone/>
            </a:pPr>
            <a:endParaRPr lang="en-US" dirty="0"/>
          </a:p>
          <a:p>
            <a:pPr marL="0" indent="0">
              <a:buNone/>
            </a:pPr>
            <a:r>
              <a:rPr lang="en-US" b="1" dirty="0" smtClean="0"/>
              <a:t>What would you have to do in an scenario of academic misconduct? Do you know how to proceed? </a:t>
            </a:r>
            <a:r>
              <a:rPr lang="en-US" dirty="0" smtClean="0"/>
              <a:t>Think about it, before moving to the next slide. </a:t>
            </a:r>
            <a:endParaRPr lang="en-US" dirty="0"/>
          </a:p>
        </p:txBody>
      </p:sp>
      <p:sp>
        <p:nvSpPr>
          <p:cNvPr id="4" name="Action Button: Forward or Next 3">
            <a:hlinkClick r:id="rId3" action="ppaction://hlinksldjump"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7422" b="92188" l="13750" r="85391"/>
                    </a14:imgEffect>
                  </a14:imgLayer>
                </a14:imgProps>
              </a:ext>
            </a:extLst>
          </a:blip>
          <a:stretch>
            <a:fillRect/>
          </a:stretch>
        </p:blipFill>
        <p:spPr>
          <a:xfrm>
            <a:off x="6125940" y="2160909"/>
            <a:ext cx="3417657" cy="2734126"/>
          </a:xfrm>
          <a:prstGeom prst="rect">
            <a:avLst/>
          </a:prstGeom>
        </p:spPr>
      </p:pic>
    </p:spTree>
    <p:custDataLst>
      <p:tags r:id="rId1"/>
    </p:custDataLst>
    <p:extLst>
      <p:ext uri="{BB962C8B-B14F-4D97-AF65-F5344CB8AC3E}">
        <p14:creationId xmlns:p14="http://schemas.microsoft.com/office/powerpoint/2010/main" val="17368563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222121"/>
            <a:ext cx="8041440" cy="1442674"/>
          </a:xfrm>
        </p:spPr>
        <p:txBody>
          <a:bodyPr/>
          <a:lstStyle/>
          <a:p>
            <a:r>
              <a:rPr lang="en-US" b="1" dirty="0" smtClean="0"/>
              <a:t>Step 1</a:t>
            </a:r>
            <a:endParaRPr lang="en-US" b="1" dirty="0"/>
          </a:p>
        </p:txBody>
      </p:sp>
      <p:sp>
        <p:nvSpPr>
          <p:cNvPr id="3" name="Content Placeholder 2"/>
          <p:cNvSpPr>
            <a:spLocks noGrp="1"/>
          </p:cNvSpPr>
          <p:nvPr>
            <p:ph idx="1"/>
          </p:nvPr>
        </p:nvSpPr>
        <p:spPr>
          <a:xfrm>
            <a:off x="838200" y="1781514"/>
            <a:ext cx="7467600" cy="4208212"/>
          </a:xfrm>
        </p:spPr>
        <p:txBody>
          <a:bodyPr>
            <a:normAutofit/>
          </a:bodyPr>
          <a:lstStyle/>
          <a:p>
            <a:r>
              <a:rPr lang="en-US" dirty="0" smtClean="0"/>
              <a:t>First, you should be able to identify and recognize if a scenario is an instance of academic misconduct</a:t>
            </a:r>
          </a:p>
          <a:p>
            <a:r>
              <a:rPr lang="en-US" dirty="0" smtClean="0"/>
              <a:t>You can help yourself consulting the Graduate School Honor Code that can be found in the Graduate School website </a:t>
            </a:r>
          </a:p>
          <a:p>
            <a:r>
              <a:rPr lang="en-US" dirty="0" smtClean="0"/>
              <a:t>Also, you can contact  the Chief </a:t>
            </a:r>
            <a:r>
              <a:rPr lang="en-US" dirty="0"/>
              <a:t>Justice and the Graduate Honor System </a:t>
            </a:r>
            <a:r>
              <a:rPr lang="en-US" dirty="0" smtClean="0"/>
              <a:t>Advisor</a:t>
            </a:r>
          </a:p>
          <a:p>
            <a:r>
              <a:rPr lang="en-US" dirty="0" smtClean="0"/>
              <a:t>Feel free to contact professors, mentors, or other experts if you still in doubt whether a situation is academic misconduct or not. </a:t>
            </a:r>
          </a:p>
          <a:p>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218843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205626"/>
            <a:ext cx="8041440" cy="1442674"/>
          </a:xfrm>
        </p:spPr>
        <p:txBody>
          <a:bodyPr/>
          <a:lstStyle/>
          <a:p>
            <a:r>
              <a:rPr lang="en-US" b="1" dirty="0" smtClean="0"/>
              <a:t>Step 2</a:t>
            </a:r>
            <a:endParaRPr lang="en-US" b="1" dirty="0"/>
          </a:p>
        </p:txBody>
      </p:sp>
      <p:sp>
        <p:nvSpPr>
          <p:cNvPr id="3" name="Content Placeholder 2"/>
          <p:cNvSpPr>
            <a:spLocks noGrp="1"/>
          </p:cNvSpPr>
          <p:nvPr>
            <p:ph idx="1"/>
          </p:nvPr>
        </p:nvSpPr>
        <p:spPr>
          <a:xfrm>
            <a:off x="397942" y="1648300"/>
            <a:ext cx="6018321" cy="4817932"/>
          </a:xfrm>
        </p:spPr>
        <p:txBody>
          <a:bodyPr>
            <a:normAutofit/>
          </a:bodyPr>
          <a:lstStyle/>
          <a:p>
            <a:r>
              <a:rPr lang="en-US" dirty="0" smtClean="0"/>
              <a:t>Once you know the scenario is academic misconduct, you should be able to categorize it. The four examples previously displayed in this module will help you categorize instances of academic misconduct</a:t>
            </a:r>
          </a:p>
          <a:p>
            <a:r>
              <a:rPr lang="en-US" dirty="0" smtClean="0"/>
              <a:t>Decide whether the instance is cheating, plagiarism, falsification, or academic sabotage</a:t>
            </a:r>
          </a:p>
          <a:p>
            <a:r>
              <a:rPr lang="en-US" dirty="0" smtClean="0"/>
              <a:t>The Graduate School Honor Code and the Graduate School can help you, if still in doubt</a:t>
            </a:r>
            <a:endParaRPr lang="en-US" dirty="0"/>
          </a:p>
        </p:txBody>
      </p:sp>
      <p:pic>
        <p:nvPicPr>
          <p:cNvPr id="4" name="Picture 3"/>
          <p:cNvPicPr>
            <a:picLocks noChangeAspect="1"/>
          </p:cNvPicPr>
          <p:nvPr/>
        </p:nvPicPr>
        <p:blipFill>
          <a:blip r:embed="rId3"/>
          <a:stretch>
            <a:fillRect/>
          </a:stretch>
        </p:blipFill>
        <p:spPr>
          <a:xfrm>
            <a:off x="6416263" y="2556800"/>
            <a:ext cx="2459699" cy="2459699"/>
          </a:xfrm>
          <a:prstGeom prst="rect">
            <a:avLst/>
          </a:prstGeom>
        </p:spPr>
      </p:pic>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582263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a:t>
            </a:r>
            <a:endParaRPr lang="en-US" dirty="0"/>
          </a:p>
        </p:txBody>
      </p:sp>
      <p:sp>
        <p:nvSpPr>
          <p:cNvPr id="3" name="Content Placeholder 2"/>
          <p:cNvSpPr>
            <a:spLocks noGrp="1"/>
          </p:cNvSpPr>
          <p:nvPr>
            <p:ph idx="1"/>
          </p:nvPr>
        </p:nvSpPr>
        <p:spPr/>
        <p:txBody>
          <a:bodyPr/>
          <a:lstStyle/>
          <a:p>
            <a:r>
              <a:rPr lang="en-US" dirty="0" smtClean="0"/>
              <a:t>Now, it is time to fill out the report form </a:t>
            </a:r>
          </a:p>
          <a:p>
            <a:r>
              <a:rPr lang="en-US" dirty="0" smtClean="0"/>
              <a:t>This form can be found in the Graduate School website</a:t>
            </a:r>
          </a:p>
          <a:p>
            <a:r>
              <a:rPr lang="en-US" dirty="0" smtClean="0"/>
              <a:t>Make sure it has no spelling or punctuation errors</a:t>
            </a:r>
          </a:p>
          <a:p>
            <a:r>
              <a:rPr lang="en-US" dirty="0" smtClean="0"/>
              <a:t>Go to the next slide and take a look </a:t>
            </a:r>
          </a:p>
          <a:p>
            <a:endParaRPr lang="en-US" dirty="0"/>
          </a:p>
        </p:txBody>
      </p:sp>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276251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51" y="3285819"/>
            <a:ext cx="8041440" cy="1442674"/>
          </a:xfrm>
        </p:spPr>
        <p:txBody>
          <a:bodyPr/>
          <a:lstStyle/>
          <a:p>
            <a:r>
              <a:rPr lang="en-US" b="1" dirty="0" smtClean="0"/>
              <a:t>Can you Find the Graduate School Report Form?</a:t>
            </a:r>
            <a:r>
              <a:rPr lang="en-US" b="1" dirty="0" smtClean="0">
                <a:solidFill>
                  <a:srgbClr val="FF00FF"/>
                </a:solidFill>
              </a:rPr>
              <a:t/>
            </a:r>
            <a:br>
              <a:rPr lang="en-US" b="1" dirty="0" smtClean="0">
                <a:solidFill>
                  <a:srgbClr val="FF00FF"/>
                </a:solidFill>
              </a:rPr>
            </a:br>
            <a:r>
              <a:rPr lang="en-US" b="1" dirty="0">
                <a:solidFill>
                  <a:srgbClr val="FF00FF"/>
                </a:solidFill>
              </a:rPr>
              <a:t/>
            </a:r>
            <a:br>
              <a:rPr lang="en-US" b="1" dirty="0">
                <a:solidFill>
                  <a:srgbClr val="FF00FF"/>
                </a:solidFill>
              </a:rPr>
            </a:br>
            <a:r>
              <a:rPr lang="en-US" b="1" dirty="0" smtClean="0"/>
              <a:t>Take some time and locate the form. </a:t>
            </a:r>
            <a:r>
              <a:rPr lang="en-US" b="1" dirty="0" smtClean="0">
                <a:solidFill>
                  <a:srgbClr val="FF00FF"/>
                </a:solidFill>
              </a:rPr>
              <a:t/>
            </a:r>
            <a:br>
              <a:rPr lang="en-US" b="1" dirty="0" smtClean="0">
                <a:solidFill>
                  <a:srgbClr val="FF00FF"/>
                </a:solidFill>
              </a:rPr>
            </a:br>
            <a:r>
              <a:rPr lang="en-US" b="1" dirty="0">
                <a:solidFill>
                  <a:srgbClr val="FF00FF"/>
                </a:solidFill>
              </a:rPr>
              <a:t/>
            </a:r>
            <a:br>
              <a:rPr lang="en-US" b="1" dirty="0">
                <a:solidFill>
                  <a:srgbClr val="FF00FF"/>
                </a:solidFill>
              </a:rPr>
            </a:br>
            <a:r>
              <a:rPr lang="en-US" b="1" dirty="0" smtClean="0"/>
              <a:t>Did you Find it?</a:t>
            </a:r>
            <a:r>
              <a:rPr lang="en-US" b="1" dirty="0" smtClean="0">
                <a:solidFill>
                  <a:srgbClr val="FF00FF"/>
                </a:solidFill>
              </a:rPr>
              <a:t/>
            </a:r>
            <a:br>
              <a:rPr lang="en-US" b="1" dirty="0" smtClean="0">
                <a:solidFill>
                  <a:srgbClr val="FF00FF"/>
                </a:solidFill>
              </a:rPr>
            </a:br>
            <a:r>
              <a:rPr lang="en-US" dirty="0">
                <a:solidFill>
                  <a:srgbClr val="FF00FF"/>
                </a:solidFill>
              </a:rPr>
              <a:t/>
            </a:r>
            <a:br>
              <a:rPr lang="en-US" dirty="0">
                <a:solidFill>
                  <a:srgbClr val="FF00FF"/>
                </a:solidFill>
              </a:rPr>
            </a:br>
            <a:r>
              <a:rPr lang="en-US" sz="2900" i="1" dirty="0" smtClean="0"/>
              <a:t>Go to next slide when ready</a:t>
            </a:r>
            <a:r>
              <a:rPr lang="en-US" dirty="0" smtClean="0">
                <a:solidFill>
                  <a:srgbClr val="FF00FF"/>
                </a:solidFill>
              </a:rPr>
              <a:t/>
            </a:r>
            <a:br>
              <a:rPr lang="en-US" dirty="0" smtClean="0">
                <a:solidFill>
                  <a:srgbClr val="FF00FF"/>
                </a:solidFill>
              </a:rPr>
            </a:br>
            <a:r>
              <a:rPr lang="en-US" dirty="0">
                <a:solidFill>
                  <a:srgbClr val="FF00FF"/>
                </a:solidFill>
              </a:rPr>
              <a:t/>
            </a:r>
            <a:br>
              <a:rPr lang="en-US" dirty="0">
                <a:solidFill>
                  <a:srgbClr val="FF00FF"/>
                </a:solidFill>
              </a:rPr>
            </a:br>
            <a:endParaRPr lang="en-US" dirty="0">
              <a:solidFill>
                <a:srgbClr val="FF00FF"/>
              </a:solidFill>
            </a:endParaRPr>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52141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reporting_for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102" y="-263928"/>
            <a:ext cx="5299364" cy="6858000"/>
          </a:xfrm>
          <a:prstGeom prst="rect">
            <a:avLst/>
          </a:prstGeom>
        </p:spPr>
      </p:pic>
      <p:sp>
        <p:nvSpPr>
          <p:cNvPr id="5" name="TextBox 4"/>
          <p:cNvSpPr txBox="1"/>
          <p:nvPr/>
        </p:nvSpPr>
        <p:spPr>
          <a:xfrm>
            <a:off x="280402" y="2322335"/>
            <a:ext cx="2144253" cy="1015663"/>
          </a:xfrm>
          <a:prstGeom prst="rect">
            <a:avLst/>
          </a:prstGeom>
          <a:noFill/>
        </p:spPr>
        <p:txBody>
          <a:bodyPr wrap="square" rtlCol="0">
            <a:spAutoFit/>
          </a:bodyPr>
          <a:lstStyle/>
          <a:p>
            <a:pPr algn="ctr"/>
            <a:r>
              <a:rPr lang="en-US" sz="3000" b="1" dirty="0" smtClean="0">
                <a:solidFill>
                  <a:schemeClr val="tx1">
                    <a:lumMod val="75000"/>
                    <a:lumOff val="25000"/>
                  </a:schemeClr>
                </a:solidFill>
              </a:rPr>
              <a:t>Report </a:t>
            </a:r>
          </a:p>
          <a:p>
            <a:pPr algn="ctr"/>
            <a:r>
              <a:rPr lang="en-US" sz="3000" b="1" dirty="0" smtClean="0">
                <a:solidFill>
                  <a:schemeClr val="tx1">
                    <a:lumMod val="75000"/>
                    <a:lumOff val="25000"/>
                  </a:schemeClr>
                </a:solidFill>
              </a:rPr>
              <a:t>Form</a:t>
            </a:r>
            <a:endParaRPr lang="en-US" sz="3000" b="1" dirty="0">
              <a:solidFill>
                <a:schemeClr val="tx1">
                  <a:lumMod val="75000"/>
                  <a:lumOff val="25000"/>
                </a:schemeClr>
              </a:solidFill>
            </a:endParaRPr>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293667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189131"/>
            <a:ext cx="8041440" cy="1442674"/>
          </a:xfrm>
        </p:spPr>
        <p:txBody>
          <a:bodyPr/>
          <a:lstStyle/>
          <a:p>
            <a:r>
              <a:rPr lang="en-US" b="1" dirty="0" smtClean="0">
                <a:solidFill>
                  <a:srgbClr val="008000"/>
                </a:solidFill>
              </a:rPr>
              <a:t>Now, let’s practice </a:t>
            </a:r>
            <a:endParaRPr lang="en-US" b="1" dirty="0">
              <a:solidFill>
                <a:srgbClr val="008000"/>
              </a:solidFill>
            </a:endParaRPr>
          </a:p>
        </p:txBody>
      </p:sp>
      <p:sp>
        <p:nvSpPr>
          <p:cNvPr id="3" name="Content Placeholder 2"/>
          <p:cNvSpPr>
            <a:spLocks noGrp="1"/>
          </p:cNvSpPr>
          <p:nvPr>
            <p:ph idx="1"/>
          </p:nvPr>
        </p:nvSpPr>
        <p:spPr>
          <a:xfrm>
            <a:off x="748427" y="1647052"/>
            <a:ext cx="7844293" cy="4537508"/>
          </a:xfrm>
        </p:spPr>
        <p:txBody>
          <a:bodyPr/>
          <a:lstStyle/>
          <a:p>
            <a:pPr marL="0" indent="0">
              <a:buNone/>
            </a:pPr>
            <a:r>
              <a:rPr lang="en-US" dirty="0" smtClean="0"/>
              <a:t>Assume you are taking the course Astrology 101 and one of your best friends, John Smith, told you he does not have time to write the final research paper for the course. He told you about a website where it is possible to find several papers in astrology. </a:t>
            </a:r>
            <a:endParaRPr lang="en-US" dirty="0"/>
          </a:p>
        </p:txBody>
      </p:sp>
      <p:pic>
        <p:nvPicPr>
          <p:cNvPr id="4" name="Picture 3"/>
          <p:cNvPicPr>
            <a:picLocks noChangeAspect="1"/>
          </p:cNvPicPr>
          <p:nvPr/>
        </p:nvPicPr>
        <p:blipFill>
          <a:blip r:embed="rId3"/>
          <a:stretch>
            <a:fillRect/>
          </a:stretch>
        </p:blipFill>
        <p:spPr>
          <a:xfrm>
            <a:off x="2753944" y="3923102"/>
            <a:ext cx="3612052" cy="2261458"/>
          </a:xfrm>
          <a:prstGeom prst="rect">
            <a:avLst/>
          </a:prstGeom>
        </p:spPr>
      </p:pic>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480535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361" y="464263"/>
            <a:ext cx="6402776" cy="5599024"/>
          </a:xfrm>
        </p:spPr>
        <p:txBody>
          <a:bodyPr>
            <a:normAutofit/>
          </a:bodyPr>
          <a:lstStyle/>
          <a:p>
            <a:pPr marL="0" indent="0">
              <a:buNone/>
            </a:pPr>
            <a:r>
              <a:rPr lang="en-US" dirty="0" smtClean="0"/>
              <a:t>Since this assignment is not going to be electronically submitted, John told you it is very hard for the instructor to realize if the paper was downloaded from the Internet or not. </a:t>
            </a:r>
          </a:p>
          <a:p>
            <a:pPr marL="0" indent="0">
              <a:buNone/>
            </a:pPr>
            <a:endParaRPr lang="en-US" dirty="0" smtClean="0"/>
          </a:p>
          <a:p>
            <a:pPr marL="0" indent="0">
              <a:buNone/>
            </a:pPr>
            <a:r>
              <a:rPr lang="en-US" dirty="0" smtClean="0"/>
              <a:t>A couple of weeks later, John sits next to you in the computer lab and show the website, as he downloads the paper he is going to submit for the class. </a:t>
            </a:r>
          </a:p>
          <a:p>
            <a:pPr marL="0" indent="0">
              <a:buNone/>
            </a:pPr>
            <a:endParaRPr lang="en-US" dirty="0"/>
          </a:p>
          <a:p>
            <a:pPr marL="0" indent="0">
              <a:buNone/>
            </a:pPr>
            <a:r>
              <a:rPr lang="en-US" dirty="0" smtClean="0"/>
              <a:t>As John prints the paper, he asks you to keep the situation secret, stating that only you as his best friend, knows about it. </a:t>
            </a: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249032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What are Your Thoughts?</a:t>
            </a:r>
            <a:endParaRPr lang="en-US" b="1" dirty="0">
              <a:solidFill>
                <a:srgbClr val="008000"/>
              </a:solidFill>
            </a:endParaRPr>
          </a:p>
        </p:txBody>
      </p:sp>
      <p:sp>
        <p:nvSpPr>
          <p:cNvPr id="3" name="Content Placeholder 2"/>
          <p:cNvSpPr>
            <a:spLocks noGrp="1"/>
          </p:cNvSpPr>
          <p:nvPr>
            <p:ph idx="1"/>
          </p:nvPr>
        </p:nvSpPr>
        <p:spPr/>
        <p:txBody>
          <a:bodyPr/>
          <a:lstStyle/>
          <a:p>
            <a:pPr marL="0" indent="0" algn="ctr">
              <a:buNone/>
            </a:pPr>
            <a:r>
              <a:rPr lang="en-US" sz="3000" b="1" dirty="0" smtClean="0"/>
              <a:t>Is this instance academic misconduct or not? Why?</a:t>
            </a:r>
          </a:p>
          <a:p>
            <a:endParaRPr lang="en-US" dirty="0"/>
          </a:p>
          <a:p>
            <a:pPr marL="0" indent="0" algn="ctr">
              <a:buNone/>
            </a:pPr>
            <a:r>
              <a:rPr lang="en-US" dirty="0" smtClean="0"/>
              <a:t>Think about the information provided in this tutorial when elaborating your answer. Once you are ready, go to the next slide. </a:t>
            </a:r>
          </a:p>
          <a:p>
            <a:endParaRPr lang="en-US" dirty="0"/>
          </a:p>
          <a:p>
            <a:endParaRPr lang="en-US" dirty="0" smtClean="0"/>
          </a:p>
          <a:p>
            <a:endParaRPr lang="en-US" dirty="0" smtClean="0"/>
          </a:p>
          <a:p>
            <a:endParaRPr lang="en-US" dirty="0" smtClean="0"/>
          </a:p>
          <a:p>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744705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Yes, it is Academic Misconduct!!!</a:t>
            </a:r>
            <a:endParaRPr lang="en-US" b="1" dirty="0">
              <a:solidFill>
                <a:srgbClr val="FF0000"/>
              </a:solidFill>
            </a:endParaRPr>
          </a:p>
        </p:txBody>
      </p:sp>
      <p:sp>
        <p:nvSpPr>
          <p:cNvPr id="3" name="Content Placeholder 2"/>
          <p:cNvSpPr>
            <a:spLocks noGrp="1"/>
          </p:cNvSpPr>
          <p:nvPr>
            <p:ph idx="1"/>
          </p:nvPr>
        </p:nvSpPr>
        <p:spPr>
          <a:xfrm>
            <a:off x="838200" y="2203343"/>
            <a:ext cx="7467600" cy="3951337"/>
          </a:xfrm>
        </p:spPr>
        <p:txBody>
          <a:bodyPr/>
          <a:lstStyle/>
          <a:p>
            <a:r>
              <a:rPr lang="en-US" dirty="0" smtClean="0"/>
              <a:t>What type of academic misconduct it is?</a:t>
            </a:r>
          </a:p>
          <a:p>
            <a:pPr marL="0" indent="0">
              <a:buNone/>
            </a:pPr>
            <a:endParaRPr lang="en-US" dirty="0" smtClean="0"/>
          </a:p>
          <a:p>
            <a:r>
              <a:rPr lang="en-US" dirty="0" smtClean="0"/>
              <a:t>What should be role in this situation? Should you ignore it for being John’s best friend or should you report it?</a:t>
            </a:r>
          </a:p>
          <a:p>
            <a:pPr marL="0" indent="0">
              <a:buNone/>
            </a:pP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469761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156139"/>
            <a:ext cx="8041440" cy="1442674"/>
          </a:xfrm>
        </p:spPr>
        <p:txBody>
          <a:bodyPr/>
          <a:lstStyle/>
          <a:p>
            <a:r>
              <a:rPr lang="en-US" b="1" dirty="0" smtClean="0">
                <a:solidFill>
                  <a:srgbClr val="FF0000"/>
                </a:solidFill>
              </a:rPr>
              <a:t>It is Plagiarism!</a:t>
            </a:r>
            <a:endParaRPr lang="en-US" b="1" dirty="0">
              <a:solidFill>
                <a:srgbClr val="FF0000"/>
              </a:solidFill>
            </a:endParaRPr>
          </a:p>
        </p:txBody>
      </p:sp>
      <p:sp>
        <p:nvSpPr>
          <p:cNvPr id="3" name="Content Placeholder 2"/>
          <p:cNvSpPr>
            <a:spLocks noGrp="1"/>
          </p:cNvSpPr>
          <p:nvPr>
            <p:ph idx="1"/>
          </p:nvPr>
        </p:nvSpPr>
        <p:spPr>
          <a:xfrm>
            <a:off x="838200" y="1598813"/>
            <a:ext cx="7467600" cy="3951337"/>
          </a:xfrm>
        </p:spPr>
        <p:txBody>
          <a:bodyPr/>
          <a:lstStyle/>
          <a:p>
            <a:r>
              <a:rPr lang="en-US" dirty="0" smtClean="0"/>
              <a:t>Using somebody else’s work and submitting it as your own is plagiarism and is a serious instance of academic misconduct</a:t>
            </a:r>
          </a:p>
          <a:p>
            <a:r>
              <a:rPr lang="en-US" dirty="0" smtClean="0"/>
              <a:t>Regardless of the individual who engaged in academic misconduct, it is your responsibility to report it to the Graduate School.</a:t>
            </a:r>
            <a:endParaRPr lang="en-US" dirty="0"/>
          </a:p>
        </p:txBody>
      </p:sp>
      <p:pic>
        <p:nvPicPr>
          <p:cNvPr id="4" name="Picture 3"/>
          <p:cNvPicPr>
            <a:picLocks noChangeAspect="1"/>
          </p:cNvPicPr>
          <p:nvPr/>
        </p:nvPicPr>
        <p:blipFill>
          <a:blip r:embed="rId3"/>
          <a:stretch>
            <a:fillRect/>
          </a:stretch>
        </p:blipFill>
        <p:spPr>
          <a:xfrm>
            <a:off x="2886494" y="4129097"/>
            <a:ext cx="3956644" cy="2204416"/>
          </a:xfrm>
          <a:prstGeom prst="rect">
            <a:avLst/>
          </a:prstGeom>
        </p:spPr>
      </p:pic>
      <p:sp>
        <p:nvSpPr>
          <p:cNvPr id="5" name="Action Button: Back or Previous 4">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67023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189131"/>
            <a:ext cx="8041440" cy="1442674"/>
          </a:xfrm>
        </p:spPr>
        <p:txBody>
          <a:bodyPr/>
          <a:lstStyle/>
          <a:p>
            <a:r>
              <a:rPr lang="en-US" b="1" dirty="0" smtClean="0">
                <a:solidFill>
                  <a:srgbClr val="008000"/>
                </a:solidFill>
              </a:rPr>
              <a:t>Don</a:t>
            </a:r>
            <a:r>
              <a:rPr lang="fr-FR" b="1" dirty="0" smtClean="0">
                <a:solidFill>
                  <a:srgbClr val="008000"/>
                </a:solidFill>
              </a:rPr>
              <a:t>’</a:t>
            </a:r>
            <a:r>
              <a:rPr lang="en-US" b="1" dirty="0" smtClean="0">
                <a:solidFill>
                  <a:srgbClr val="008000"/>
                </a:solidFill>
              </a:rPr>
              <a:t>t Worry! </a:t>
            </a:r>
            <a:endParaRPr lang="en-US" b="1" dirty="0">
              <a:solidFill>
                <a:srgbClr val="008000"/>
              </a:solidFill>
            </a:endParaRPr>
          </a:p>
        </p:txBody>
      </p:sp>
      <p:sp>
        <p:nvSpPr>
          <p:cNvPr id="3" name="Content Placeholder 2"/>
          <p:cNvSpPr>
            <a:spLocks noGrp="1"/>
          </p:cNvSpPr>
          <p:nvPr>
            <p:ph idx="1"/>
          </p:nvPr>
        </p:nvSpPr>
        <p:spPr>
          <a:xfrm>
            <a:off x="838200" y="1484594"/>
            <a:ext cx="4604903" cy="4505131"/>
          </a:xfrm>
        </p:spPr>
        <p:txBody>
          <a:bodyPr>
            <a:normAutofit fontScale="92500"/>
          </a:bodyPr>
          <a:lstStyle/>
          <a:p>
            <a:pPr marL="0" indent="0">
              <a:buNone/>
            </a:pPr>
            <a:r>
              <a:rPr lang="en-US" dirty="0" smtClean="0"/>
              <a:t>Some students have never witnessed or experienced situations of academic misconduct, but it does not mean it cannot happened. </a:t>
            </a:r>
          </a:p>
          <a:p>
            <a:pPr marL="0" indent="0">
              <a:buNone/>
            </a:pPr>
            <a:endParaRPr lang="en-US" dirty="0" smtClean="0"/>
          </a:p>
          <a:p>
            <a:pPr marL="0" indent="0">
              <a:buNone/>
            </a:pPr>
            <a:r>
              <a:rPr lang="en-US" dirty="0" smtClean="0"/>
              <a:t>Before moving to the next slide, think about this:</a:t>
            </a:r>
          </a:p>
          <a:p>
            <a:pPr>
              <a:buFontTx/>
              <a:buChar char="-"/>
            </a:pPr>
            <a:r>
              <a:rPr lang="en-US" b="1" dirty="0" smtClean="0"/>
              <a:t>What instances of academic misconduct do you know?</a:t>
            </a:r>
          </a:p>
          <a:p>
            <a:pPr>
              <a:buFontTx/>
              <a:buChar char="-"/>
            </a:pPr>
            <a:r>
              <a:rPr lang="en-US" b="1" dirty="0" smtClean="0"/>
              <a:t>How would you report academic misconduct if you ever face it?</a:t>
            </a:r>
            <a:endParaRPr lang="en-US" b="1" dirty="0"/>
          </a:p>
        </p:txBody>
      </p:sp>
      <p:sp>
        <p:nvSpPr>
          <p:cNvPr id="4" name="Action Button: Forward or Next 3">
            <a:hlinkClick r:id="rId3" action="ppaction://hlinksldjump"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rId4" action="ppaction://hlinksldjump"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604952" y="2543484"/>
            <a:ext cx="3305035" cy="2052601"/>
          </a:xfrm>
          <a:prstGeom prst="rect">
            <a:avLst/>
          </a:prstGeom>
        </p:spPr>
      </p:pic>
    </p:spTree>
    <p:custDataLst>
      <p:tags r:id="rId1"/>
    </p:custDataLst>
    <p:extLst>
      <p:ext uri="{BB962C8B-B14F-4D97-AF65-F5344CB8AC3E}">
        <p14:creationId xmlns:p14="http://schemas.microsoft.com/office/powerpoint/2010/main" val="8182271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what?</a:t>
            </a:r>
            <a:endParaRPr lang="en-US" dirty="0"/>
          </a:p>
        </p:txBody>
      </p:sp>
      <p:sp>
        <p:nvSpPr>
          <p:cNvPr id="3" name="Content Placeholder 2"/>
          <p:cNvSpPr>
            <a:spLocks noGrp="1"/>
          </p:cNvSpPr>
          <p:nvPr>
            <p:ph idx="1"/>
          </p:nvPr>
        </p:nvSpPr>
        <p:spPr/>
        <p:txBody>
          <a:bodyPr/>
          <a:lstStyle/>
          <a:p>
            <a:r>
              <a:rPr lang="en-US" dirty="0" smtClean="0"/>
              <a:t>Do you remember the steps that should be followed to report academic misconduct?</a:t>
            </a:r>
          </a:p>
          <a:p>
            <a:pPr marL="0" indent="0">
              <a:buNone/>
            </a:pPr>
            <a:endParaRPr lang="en-US" dirty="0"/>
          </a:p>
          <a:p>
            <a:pPr marL="0" indent="0">
              <a:buNone/>
            </a:pPr>
            <a:r>
              <a:rPr lang="en-US" dirty="0" smtClean="0"/>
              <a:t>Using the information from this tutorial, please proceed to hypothetically report this instance of academic misconduct. </a:t>
            </a:r>
          </a:p>
          <a:p>
            <a:pPr marL="0" indent="0">
              <a:buNone/>
            </a:pPr>
            <a:endParaRPr lang="en-US" dirty="0"/>
          </a:p>
          <a:p>
            <a:pPr marL="0" indent="0">
              <a:buNone/>
            </a:pPr>
            <a:r>
              <a:rPr lang="en-US" dirty="0" smtClean="0"/>
              <a:t>Once you are ready, go to the next slide</a:t>
            </a: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984244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How Did you Do?</a:t>
            </a:r>
            <a:endParaRPr lang="en-US" b="1" dirty="0">
              <a:solidFill>
                <a:srgbClr val="008000"/>
              </a:solidFill>
            </a:endParaRPr>
          </a:p>
        </p:txBody>
      </p:sp>
      <p:sp>
        <p:nvSpPr>
          <p:cNvPr id="3" name="Content Placeholder 2"/>
          <p:cNvSpPr>
            <a:spLocks noGrp="1"/>
          </p:cNvSpPr>
          <p:nvPr>
            <p:ph idx="1"/>
          </p:nvPr>
        </p:nvSpPr>
        <p:spPr/>
        <p:txBody>
          <a:bodyPr/>
          <a:lstStyle/>
          <a:p>
            <a:r>
              <a:rPr lang="en-US" dirty="0" smtClean="0"/>
              <a:t>If you did things right, you should have gone online and located the report form</a:t>
            </a:r>
          </a:p>
          <a:p>
            <a:r>
              <a:rPr lang="en-US" dirty="0" smtClean="0"/>
              <a:t>Also, you should have completed it online report form</a:t>
            </a:r>
          </a:p>
          <a:p>
            <a:r>
              <a:rPr lang="en-US" dirty="0" smtClean="0"/>
              <a:t>Go to the next slide to see how your form should look like</a:t>
            </a: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02686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eportformcompleted.png"/>
          <p:cNvPicPr>
            <a:picLocks noChangeAspect="1"/>
          </p:cNvPicPr>
          <p:nvPr/>
        </p:nvPicPr>
        <p:blipFill rotWithShape="1">
          <a:blip r:embed="rId3">
            <a:extLst>
              <a:ext uri="{28A0092B-C50C-407E-A947-70E740481C1C}">
                <a14:useLocalDpi xmlns:a14="http://schemas.microsoft.com/office/drawing/2010/main" val="0"/>
              </a:ext>
            </a:extLst>
          </a:blip>
          <a:srcRect t="8178"/>
          <a:stretch/>
        </p:blipFill>
        <p:spPr>
          <a:xfrm>
            <a:off x="1839026" y="181445"/>
            <a:ext cx="5317561" cy="6297153"/>
          </a:xfrm>
          <a:prstGeom prst="rect">
            <a:avLst/>
          </a:prstGeom>
        </p:spPr>
      </p:pic>
      <p:sp>
        <p:nvSpPr>
          <p:cNvPr id="15" name="Action Button: Back or Previous 14">
            <a:hlinkClick r:id="" action="ppaction://hlinkshowjump?jump=previousslide" highlightClick="1"/>
          </p:cNvPr>
          <p:cNvSpPr/>
          <p:nvPr/>
        </p:nvSpPr>
        <p:spPr>
          <a:xfrm>
            <a:off x="7537334" y="6148688"/>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Action Button: Forward or Next 15">
            <a:hlinkClick r:id="" action="ppaction://hlinkshowjump?jump=nextslide" highlightClick="1"/>
          </p:cNvPr>
          <p:cNvSpPr/>
          <p:nvPr/>
        </p:nvSpPr>
        <p:spPr>
          <a:xfrm>
            <a:off x="8330426" y="6148688"/>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6181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The Evidence</a:t>
            </a:r>
            <a:endParaRPr lang="en-US" b="1" dirty="0">
              <a:solidFill>
                <a:srgbClr val="008000"/>
              </a:solidFill>
            </a:endParaRPr>
          </a:p>
        </p:txBody>
      </p:sp>
      <p:sp>
        <p:nvSpPr>
          <p:cNvPr id="3" name="Content Placeholder 2"/>
          <p:cNvSpPr>
            <a:spLocks noGrp="1"/>
          </p:cNvSpPr>
          <p:nvPr>
            <p:ph idx="1"/>
          </p:nvPr>
        </p:nvSpPr>
        <p:spPr>
          <a:xfrm>
            <a:off x="551280" y="2038388"/>
            <a:ext cx="6006914" cy="3951337"/>
          </a:xfrm>
        </p:spPr>
        <p:txBody>
          <a:bodyPr/>
          <a:lstStyle/>
          <a:p>
            <a:pPr marL="0" indent="0">
              <a:buNone/>
            </a:pPr>
            <a:r>
              <a:rPr lang="en-US" dirty="0" smtClean="0"/>
              <a:t>Sometimes reporting the incident of academic misconduct is not enough and you need to support your claims </a:t>
            </a:r>
            <a:r>
              <a:rPr lang="pl-PL" dirty="0" err="1" smtClean="0"/>
              <a:t>wi</a:t>
            </a:r>
            <a:r>
              <a:rPr lang="en-US" dirty="0" err="1" smtClean="0"/>
              <a:t>th</a:t>
            </a:r>
            <a:r>
              <a:rPr lang="en-US" dirty="0"/>
              <a:t> </a:t>
            </a:r>
            <a:r>
              <a:rPr lang="en-US" dirty="0" smtClean="0"/>
              <a:t>evidence. </a:t>
            </a:r>
          </a:p>
          <a:p>
            <a:pPr marL="0" indent="0">
              <a:buNone/>
            </a:pPr>
            <a:endParaRPr lang="en-US" dirty="0"/>
          </a:p>
          <a:p>
            <a:pPr marL="0" indent="0">
              <a:buNone/>
            </a:pPr>
            <a:r>
              <a:rPr lang="en-US" b="1" dirty="0" smtClean="0"/>
              <a:t>What do you think can be good evidence to attach to the report form? </a:t>
            </a:r>
            <a:r>
              <a:rPr lang="en-US" dirty="0" smtClean="0"/>
              <a:t>Let’s use our previous scenario. Go to the next slide once you are ready. </a:t>
            </a:r>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3889" r="93704"/>
                    </a14:imgEffect>
                  </a14:imgLayer>
                </a14:imgProps>
              </a:ext>
            </a:extLst>
          </a:blip>
          <a:stretch>
            <a:fillRect/>
          </a:stretch>
        </p:blipFill>
        <p:spPr>
          <a:xfrm>
            <a:off x="5789481" y="2408065"/>
            <a:ext cx="4261702" cy="3196277"/>
          </a:xfrm>
          <a:prstGeom prst="rect">
            <a:avLst/>
          </a:prstGeom>
        </p:spPr>
      </p:pic>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832013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Relevant Evidence</a:t>
            </a:r>
            <a:endParaRPr lang="en-US" b="1" dirty="0"/>
          </a:p>
        </p:txBody>
      </p:sp>
      <p:sp>
        <p:nvSpPr>
          <p:cNvPr id="3" name="Content Placeholder 2"/>
          <p:cNvSpPr>
            <a:spLocks noGrp="1"/>
          </p:cNvSpPr>
          <p:nvPr>
            <p:ph idx="1"/>
          </p:nvPr>
        </p:nvSpPr>
        <p:spPr/>
        <p:txBody>
          <a:bodyPr/>
          <a:lstStyle/>
          <a:p>
            <a:pPr marL="0" indent="0">
              <a:buNone/>
            </a:pPr>
            <a:r>
              <a:rPr lang="en-US" dirty="0" smtClean="0"/>
              <a:t>Based on the previous scenario, these can be possible evidence you can attach when you report it:</a:t>
            </a:r>
          </a:p>
          <a:p>
            <a:pPr marL="0" indent="0">
              <a:buNone/>
            </a:pPr>
            <a:endParaRPr lang="en-US" dirty="0" smtClean="0"/>
          </a:p>
          <a:p>
            <a:pPr>
              <a:buFontTx/>
              <a:buChar char="-"/>
            </a:pPr>
            <a:r>
              <a:rPr lang="en-US" dirty="0" smtClean="0"/>
              <a:t>Links to the website where the paper was found</a:t>
            </a:r>
          </a:p>
          <a:p>
            <a:pPr>
              <a:buFontTx/>
              <a:buChar char="-"/>
            </a:pPr>
            <a:r>
              <a:rPr lang="en-US" dirty="0" smtClean="0"/>
              <a:t>A printed copy of the plagiarized paper</a:t>
            </a:r>
          </a:p>
          <a:p>
            <a:pPr>
              <a:buFontTx/>
              <a:buChar char="-"/>
            </a:pPr>
            <a:r>
              <a:rPr lang="en-US" dirty="0" smtClean="0"/>
              <a:t>A copy of the syllabus for the class</a:t>
            </a: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19815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Examples</a:t>
            </a:r>
            <a:endParaRPr lang="en-US" b="1" dirty="0"/>
          </a:p>
        </p:txBody>
      </p:sp>
      <p:sp>
        <p:nvSpPr>
          <p:cNvPr id="3" name="Content Placeholder 2"/>
          <p:cNvSpPr>
            <a:spLocks noGrp="1"/>
          </p:cNvSpPr>
          <p:nvPr>
            <p:ph idx="1"/>
          </p:nvPr>
        </p:nvSpPr>
        <p:spPr/>
        <p:txBody>
          <a:bodyPr/>
          <a:lstStyle/>
          <a:p>
            <a:pPr marL="0" indent="0">
              <a:buNone/>
            </a:pPr>
            <a:r>
              <a:rPr lang="en-US" dirty="0" smtClean="0"/>
              <a:t>In general, some relevant evidence can include:</a:t>
            </a:r>
          </a:p>
          <a:p>
            <a:pPr>
              <a:buFontTx/>
              <a:buChar char="-"/>
            </a:pPr>
            <a:r>
              <a:rPr lang="en-US" dirty="0" smtClean="0"/>
              <a:t>Electronic conversations</a:t>
            </a:r>
          </a:p>
          <a:p>
            <a:pPr>
              <a:buFontTx/>
              <a:buChar char="-"/>
            </a:pPr>
            <a:r>
              <a:rPr lang="en-US" dirty="0" smtClean="0"/>
              <a:t>Syllabi</a:t>
            </a:r>
          </a:p>
          <a:p>
            <a:pPr>
              <a:buFontTx/>
              <a:buChar char="-"/>
            </a:pPr>
            <a:r>
              <a:rPr lang="en-US" dirty="0" smtClean="0"/>
              <a:t>Printed assignments</a:t>
            </a:r>
          </a:p>
          <a:p>
            <a:pPr>
              <a:buFontTx/>
              <a:buChar char="-"/>
            </a:pPr>
            <a:r>
              <a:rPr lang="en-US" dirty="0" smtClean="0"/>
              <a:t>Pictures</a:t>
            </a:r>
          </a:p>
          <a:p>
            <a:pPr>
              <a:buFontTx/>
              <a:buChar char="-"/>
            </a:pPr>
            <a:r>
              <a:rPr lang="en-US" dirty="0" smtClean="0"/>
              <a:t>Exams</a:t>
            </a:r>
          </a:p>
          <a:p>
            <a:pPr marL="0" indent="0">
              <a:buNone/>
            </a:pPr>
            <a:endParaRPr lang="en-US" dirty="0" smtClean="0"/>
          </a:p>
          <a:p>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965410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Last, but not Least…</a:t>
            </a:r>
            <a:endParaRPr lang="en-US" b="1" dirty="0"/>
          </a:p>
        </p:txBody>
      </p:sp>
      <p:sp>
        <p:nvSpPr>
          <p:cNvPr id="3" name="Content Placeholder 2"/>
          <p:cNvSpPr>
            <a:spLocks noGrp="1"/>
          </p:cNvSpPr>
          <p:nvPr>
            <p:ph idx="1"/>
          </p:nvPr>
        </p:nvSpPr>
        <p:spPr/>
        <p:txBody>
          <a:bodyPr/>
          <a:lstStyle/>
          <a:p>
            <a:pPr marL="0" indent="0">
              <a:buNone/>
            </a:pPr>
            <a:r>
              <a:rPr lang="en-US" dirty="0" smtClean="0"/>
              <a:t>Remember to submit your evidence:</a:t>
            </a:r>
          </a:p>
          <a:p>
            <a:endParaRPr lang="en-US" dirty="0" smtClean="0"/>
          </a:p>
          <a:p>
            <a:pPr marL="0" indent="0" algn="ctr">
              <a:buNone/>
            </a:pPr>
            <a:r>
              <a:rPr lang="en-US" b="1" dirty="0"/>
              <a:t>Graduate Honor System, c/o Graduate School (0325), 117 GLC</a:t>
            </a:r>
            <a:r>
              <a:rPr lang="en-US" b="1" dirty="0" smtClean="0"/>
              <a:t>.</a:t>
            </a:r>
          </a:p>
          <a:p>
            <a:pPr marL="0" indent="0" algn="ctr">
              <a:buNone/>
            </a:pPr>
            <a:endParaRPr lang="en-US" b="1" dirty="0"/>
          </a:p>
          <a:p>
            <a:pPr marL="0" indent="0" algn="ctr">
              <a:buNone/>
            </a:pPr>
            <a:r>
              <a:rPr lang="en-US" dirty="0" smtClean="0"/>
              <a:t>And…include all the relevant evidence that you find.</a:t>
            </a:r>
          </a:p>
          <a:p>
            <a:pPr marL="0" indent="0" algn="ctr">
              <a:buNone/>
            </a:pPr>
            <a:endParaRPr lang="en-US" dirty="0"/>
          </a:p>
          <a:p>
            <a:pPr marL="0" indent="0" algn="ctr">
              <a:buNone/>
            </a:pPr>
            <a:r>
              <a:rPr lang="en-US" dirty="0" smtClean="0"/>
              <a:t>Finally, contact them a couple of weeks later, if they have not done so, to follow up. </a:t>
            </a: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131210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Your Assessment</a:t>
            </a:r>
            <a:endParaRPr lang="en-US" b="1" dirty="0"/>
          </a:p>
        </p:txBody>
      </p:sp>
      <p:sp>
        <p:nvSpPr>
          <p:cNvPr id="3" name="Content Placeholder 2"/>
          <p:cNvSpPr>
            <a:spLocks noGrp="1"/>
          </p:cNvSpPr>
          <p:nvPr>
            <p:ph idx="1"/>
          </p:nvPr>
        </p:nvSpPr>
        <p:spPr/>
        <p:txBody>
          <a:bodyPr/>
          <a:lstStyle/>
          <a:p>
            <a:pPr marL="0" indent="0">
              <a:buNone/>
            </a:pPr>
            <a:r>
              <a:rPr lang="en-US" dirty="0" smtClean="0"/>
              <a:t>Now, let’s go for one last assignment to test your knowledge:</a:t>
            </a:r>
          </a:p>
          <a:p>
            <a:pPr marL="0" indent="0">
              <a:buNone/>
            </a:pPr>
            <a:endParaRPr lang="en-US" dirty="0"/>
          </a:p>
          <a:p>
            <a:pPr marL="0" indent="0">
              <a:buNone/>
            </a:pPr>
            <a:r>
              <a:rPr lang="en-US" dirty="0" smtClean="0"/>
              <a:t>You work with Dr. Brown in his lab, running an experiment about motivation in children. One of your coworkers is taking a class in educational psychology and he has to present a literature review as a final assessment for his course. Going through some materials, he finds in the lab a literature review you conducted for Dr. Brown two years ago. </a:t>
            </a: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661706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06362"/>
            <a:ext cx="7467600" cy="3951337"/>
          </a:xfrm>
        </p:spPr>
        <p:txBody>
          <a:bodyPr/>
          <a:lstStyle/>
          <a:p>
            <a:pPr marL="0" indent="0">
              <a:buNone/>
            </a:pPr>
            <a:r>
              <a:rPr lang="en-US" dirty="0" smtClean="0"/>
              <a:t>Your coworker decides to use this literature review for his class, since nobody is familiar there with the job that is conducted in the laboratory. </a:t>
            </a:r>
          </a:p>
          <a:p>
            <a:pPr marL="0" indent="0">
              <a:buNone/>
            </a:pPr>
            <a:endParaRPr lang="en-US" dirty="0"/>
          </a:p>
          <a:p>
            <a:pPr marL="0" indent="0">
              <a:buNone/>
            </a:pPr>
            <a:r>
              <a:rPr lang="en-US" dirty="0" smtClean="0"/>
              <a:t>Please:</a:t>
            </a:r>
          </a:p>
          <a:p>
            <a:pPr>
              <a:buFontTx/>
              <a:buChar char="-"/>
            </a:pPr>
            <a:r>
              <a:rPr lang="en-US" dirty="0" smtClean="0"/>
              <a:t>Identify if this is an instance of academic misconduct and categorize it</a:t>
            </a:r>
          </a:p>
          <a:p>
            <a:pPr>
              <a:buFontTx/>
              <a:buChar char="-"/>
            </a:pPr>
            <a:r>
              <a:rPr lang="en-US" dirty="0" smtClean="0"/>
              <a:t>Prepare a report</a:t>
            </a:r>
          </a:p>
          <a:p>
            <a:pPr>
              <a:buFontTx/>
              <a:buChar char="-"/>
            </a:pPr>
            <a:r>
              <a:rPr lang="en-US" dirty="0" smtClean="0"/>
              <a:t>When ready, go to the next slide</a:t>
            </a:r>
            <a:endParaRPr lang="en-US" dirty="0"/>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898473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Reflection</a:t>
            </a:r>
            <a:endParaRPr lang="en-US" b="1" dirty="0"/>
          </a:p>
        </p:txBody>
      </p:sp>
      <p:sp>
        <p:nvSpPr>
          <p:cNvPr id="3" name="Content Placeholder 2"/>
          <p:cNvSpPr>
            <a:spLocks noGrp="1"/>
          </p:cNvSpPr>
          <p:nvPr>
            <p:ph idx="1"/>
          </p:nvPr>
        </p:nvSpPr>
        <p:spPr/>
        <p:txBody>
          <a:bodyPr/>
          <a:lstStyle/>
          <a:p>
            <a:r>
              <a:rPr lang="en-US" dirty="0" smtClean="0"/>
              <a:t>You have learned in this tutorial about academic misconduct and how to report it. </a:t>
            </a:r>
          </a:p>
          <a:p>
            <a:r>
              <a:rPr lang="en-US" dirty="0" smtClean="0"/>
              <a:t>It is important to recognize it, categorize it, and properly report it. </a:t>
            </a:r>
          </a:p>
          <a:p>
            <a:r>
              <a:rPr lang="en-US" dirty="0" smtClean="0"/>
              <a:t>Also, keep in mind, it is important to understand that reporting academic misconduct is not </a:t>
            </a:r>
            <a:r>
              <a:rPr lang="en-US" b="1" dirty="0" smtClean="0"/>
              <a:t>optional. </a:t>
            </a:r>
          </a:p>
        </p:txBody>
      </p:sp>
      <p:sp>
        <p:nvSpPr>
          <p:cNvPr id="4" name="Action Button: Back or Previous 3">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65447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Other Students Have Said…</a:t>
            </a:r>
            <a:endParaRPr lang="en-US" dirty="0"/>
          </a:p>
        </p:txBody>
      </p:sp>
      <p:sp>
        <p:nvSpPr>
          <p:cNvPr id="3" name="Content Placeholder 2"/>
          <p:cNvSpPr>
            <a:spLocks noGrp="1"/>
          </p:cNvSpPr>
          <p:nvPr>
            <p:ph idx="1"/>
          </p:nvPr>
        </p:nvSpPr>
        <p:spPr>
          <a:xfrm>
            <a:off x="838200" y="2038388"/>
            <a:ext cx="6996569" cy="3951337"/>
          </a:xfrm>
        </p:spPr>
        <p:txBody>
          <a:bodyPr>
            <a:normAutofit lnSpcReduction="10000"/>
          </a:bodyPr>
          <a:lstStyle/>
          <a:p>
            <a:r>
              <a:rPr lang="en-US" dirty="0" smtClean="0">
                <a:solidFill>
                  <a:schemeClr val="tx1">
                    <a:lumMod val="95000"/>
                    <a:lumOff val="5000"/>
                  </a:schemeClr>
                </a:solidFill>
              </a:rPr>
              <a:t>“Academic misconduct should be reported immediately to the Graduate School…”</a:t>
            </a:r>
          </a:p>
          <a:p>
            <a:r>
              <a:rPr lang="en-US" dirty="0" smtClean="0">
                <a:solidFill>
                  <a:schemeClr val="tx1">
                    <a:lumMod val="95000"/>
                    <a:lumOff val="5000"/>
                  </a:schemeClr>
                </a:solidFill>
              </a:rPr>
              <a:t>“It is important to verify and double check if a situation is academic misconduct, before reporting it.”</a:t>
            </a:r>
          </a:p>
          <a:p>
            <a:r>
              <a:rPr lang="en-US" dirty="0" smtClean="0">
                <a:solidFill>
                  <a:schemeClr val="tx1">
                    <a:lumMod val="95000"/>
                    <a:lumOff val="5000"/>
                  </a:schemeClr>
                </a:solidFill>
              </a:rPr>
              <a:t>“I would consult with my advisor, mentor, or someone with more experience to see what to do.”</a:t>
            </a:r>
          </a:p>
          <a:p>
            <a:r>
              <a:rPr lang="en-US" dirty="0" smtClean="0">
                <a:solidFill>
                  <a:schemeClr val="tx1">
                    <a:lumMod val="95000"/>
                    <a:lumOff val="5000"/>
                  </a:schemeClr>
                </a:solidFill>
              </a:rPr>
              <a:t>“I am aware that there is a form that should be filled out in order to formally report academic misconduct.”</a:t>
            </a:r>
          </a:p>
          <a:p>
            <a:endParaRPr lang="en-US" dirty="0" smtClean="0"/>
          </a:p>
          <a:p>
            <a:pPr marL="0" indent="0">
              <a:buNone/>
            </a:pPr>
            <a:endParaRPr lang="en-US" dirty="0"/>
          </a:p>
        </p:txBody>
      </p:sp>
      <p:sp>
        <p:nvSpPr>
          <p:cNvPr id="4" name="Action Button: Forward or Next 3">
            <a:hlinkClick r:id="rId4" action="ppaction://hlinksldjump"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rId5" action="ppaction://hlinksldjump"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992585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 Feel Ready Now to Report Academic Misconduct?</a:t>
            </a:r>
            <a:endParaRPr lang="en-US" dirty="0"/>
          </a:p>
        </p:txBody>
      </p:sp>
      <p:sp>
        <p:nvSpPr>
          <p:cNvPr id="3" name="Content Placeholder 2"/>
          <p:cNvSpPr>
            <a:spLocks noGrp="1"/>
          </p:cNvSpPr>
          <p:nvPr>
            <p:ph idx="1"/>
          </p:nvPr>
        </p:nvSpPr>
        <p:spPr/>
        <p:txBody>
          <a:bodyPr/>
          <a:lstStyle/>
          <a:p>
            <a:r>
              <a:rPr lang="en-US" dirty="0" smtClean="0"/>
              <a:t>You can always retake or consult this tutorial if you have further questions</a:t>
            </a:r>
          </a:p>
          <a:p>
            <a:r>
              <a:rPr lang="en-US" dirty="0" smtClean="0"/>
              <a:t>Keep in mind that the Graduate School is available to offer you guidance if you need help or assistance</a:t>
            </a:r>
          </a:p>
          <a:p>
            <a:pPr marL="0" indent="0">
              <a:buNone/>
            </a:pPr>
            <a:endParaRPr lang="en-US" dirty="0"/>
          </a:p>
          <a:p>
            <a:pPr marL="0" indent="0">
              <a:buNone/>
            </a:pPr>
            <a:endParaRPr lang="en-US" dirty="0" smtClean="0"/>
          </a:p>
          <a:p>
            <a:pPr marL="0" indent="0" algn="ctr">
              <a:buNone/>
            </a:pPr>
            <a:r>
              <a:rPr lang="en-US" b="1" i="1" dirty="0" smtClean="0"/>
              <a:t>Text for this tutorial has been taken from the Virginia Tech Graduate School website</a:t>
            </a:r>
            <a:endParaRPr lang="en-US" b="1" i="1" dirty="0"/>
          </a:p>
        </p:txBody>
      </p:sp>
    </p:spTree>
    <p:custDataLst>
      <p:tags r:id="rId1"/>
    </p:custDataLst>
    <p:extLst>
      <p:ext uri="{BB962C8B-B14F-4D97-AF65-F5344CB8AC3E}">
        <p14:creationId xmlns:p14="http://schemas.microsoft.com/office/powerpoint/2010/main" val="36979861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Congratulations!</a:t>
            </a:r>
            <a:endParaRPr lang="en-US" b="1" dirty="0">
              <a:solidFill>
                <a:srgbClr val="FF0000"/>
              </a:solidFill>
            </a:endParaRPr>
          </a:p>
        </p:txBody>
      </p:sp>
      <p:sp>
        <p:nvSpPr>
          <p:cNvPr id="3" name="Content Placeholder 2"/>
          <p:cNvSpPr>
            <a:spLocks noGrp="1"/>
          </p:cNvSpPr>
          <p:nvPr>
            <p:ph idx="1"/>
          </p:nvPr>
        </p:nvSpPr>
        <p:spPr>
          <a:xfrm>
            <a:off x="838200" y="1593010"/>
            <a:ext cx="7467600" cy="3951337"/>
          </a:xfrm>
        </p:spPr>
        <p:txBody>
          <a:bodyPr/>
          <a:lstStyle/>
          <a:p>
            <a:pPr marL="0" indent="0" algn="ctr">
              <a:buNone/>
            </a:pPr>
            <a:r>
              <a:rPr lang="en-US" dirty="0" smtClean="0"/>
              <a:t>You have completed this module on reporting academic misconduct at Virginia Tech. </a:t>
            </a:r>
          </a:p>
          <a:p>
            <a:pPr marL="0" indent="0">
              <a:buNone/>
            </a:pPr>
            <a:endParaRPr lang="en-US" dirty="0"/>
          </a:p>
          <a:p>
            <a:pPr marL="0" indent="0" algn="ctr">
              <a:buNone/>
            </a:pPr>
            <a:r>
              <a:rPr lang="en-US" dirty="0" smtClean="0"/>
              <a:t>Your knowledge about academic misconduct is relevant for the academic community and the Graduate School</a:t>
            </a:r>
            <a:endParaRPr lang="en-US" dirty="0"/>
          </a:p>
        </p:txBody>
      </p:sp>
      <p:pic>
        <p:nvPicPr>
          <p:cNvPr id="4" name="Picture 3"/>
          <p:cNvPicPr>
            <a:picLocks noChangeAspect="1"/>
          </p:cNvPicPr>
          <p:nvPr/>
        </p:nvPicPr>
        <p:blipFill>
          <a:blip r:embed="rId3"/>
          <a:stretch>
            <a:fillRect/>
          </a:stretch>
        </p:blipFill>
        <p:spPr>
          <a:xfrm>
            <a:off x="3496781" y="3986592"/>
            <a:ext cx="2511951" cy="2415674"/>
          </a:xfrm>
          <a:prstGeom prst="rect">
            <a:avLst/>
          </a:prstGeom>
        </p:spPr>
      </p:pic>
      <p:sp>
        <p:nvSpPr>
          <p:cNvPr id="5" name="Action Button: Home 4">
            <a:hlinkClick r:id="" action="ppaction://hlinkshowjump?jump=firstslide" highlightClick="1"/>
          </p:cNvPr>
          <p:cNvSpPr/>
          <p:nvPr/>
        </p:nvSpPr>
        <p:spPr>
          <a:xfrm>
            <a:off x="7851263" y="5892921"/>
            <a:ext cx="940172" cy="560847"/>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74118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Other Students Have Said…</a:t>
            </a:r>
            <a:endParaRPr lang="en-US" dirty="0"/>
          </a:p>
        </p:txBody>
      </p:sp>
      <p:sp>
        <p:nvSpPr>
          <p:cNvPr id="3" name="Content Placeholder 2"/>
          <p:cNvSpPr>
            <a:spLocks noGrp="1"/>
          </p:cNvSpPr>
          <p:nvPr>
            <p:ph idx="1"/>
          </p:nvPr>
        </p:nvSpPr>
        <p:spPr>
          <a:xfrm>
            <a:off x="838200" y="2038388"/>
            <a:ext cx="6996569" cy="3951337"/>
          </a:xfrm>
        </p:spPr>
        <p:txBody>
          <a:bodyPr>
            <a:normAutofit/>
          </a:bodyPr>
          <a:lstStyle/>
          <a:p>
            <a:r>
              <a:rPr lang="en-US" dirty="0" smtClean="0">
                <a:solidFill>
                  <a:schemeClr val="tx1">
                    <a:lumMod val="95000"/>
                    <a:lumOff val="5000"/>
                  </a:schemeClr>
                </a:solidFill>
              </a:rPr>
              <a:t>“I know plagiarizing a paper is a serious academic misconduct, as well as cheating. They should be immediately reported to the Graduate School.”</a:t>
            </a:r>
          </a:p>
          <a:p>
            <a:r>
              <a:rPr lang="en-US" dirty="0" smtClean="0">
                <a:solidFill>
                  <a:schemeClr val="tx1">
                    <a:lumMod val="95000"/>
                    <a:lumOff val="5000"/>
                  </a:schemeClr>
                </a:solidFill>
              </a:rPr>
              <a:t>“I am aware that falsification and sabotage are some types of academic misconduct. I am not sure what I would do if I see someone doing it. I think I would ask a professor or expert for guidance.”</a:t>
            </a:r>
          </a:p>
          <a:p>
            <a:r>
              <a:rPr lang="en-US" dirty="0" smtClean="0">
                <a:solidFill>
                  <a:schemeClr val="tx1">
                    <a:lumMod val="95000"/>
                    <a:lumOff val="5000"/>
                  </a:schemeClr>
                </a:solidFill>
              </a:rPr>
              <a:t>“Plagiarism is a type of academic misconduct. I know there is a form online to report it.” </a:t>
            </a:r>
          </a:p>
          <a:p>
            <a:pPr marL="0" indent="0">
              <a:buNone/>
            </a:pPr>
            <a:endParaRPr lang="en-US" dirty="0" smtClean="0">
              <a:solidFill>
                <a:schemeClr val="tx1">
                  <a:lumMod val="95000"/>
                  <a:lumOff val="5000"/>
                </a:schemeClr>
              </a:solidFill>
            </a:endParaRPr>
          </a:p>
          <a:p>
            <a:endParaRPr lang="en-US" dirty="0" smtClean="0">
              <a:solidFill>
                <a:schemeClr val="tx1">
                  <a:lumMod val="95000"/>
                  <a:lumOff val="5000"/>
                </a:schemeClr>
              </a:solidFill>
            </a:endParaRPr>
          </a:p>
          <a:p>
            <a:pPr marL="0" indent="0">
              <a:buNone/>
            </a:pPr>
            <a:endParaRPr lang="en-US" dirty="0" smtClean="0"/>
          </a:p>
          <a:p>
            <a:endParaRPr lang="en-US" dirty="0"/>
          </a:p>
        </p:txBody>
      </p:sp>
      <p:sp>
        <p:nvSpPr>
          <p:cNvPr id="4" name="Action Button: Forward or Next 3">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Action Button: Back or Previous 4">
            <a:hlinkClick r:id="rId4" action="ppaction://hlinksldjump"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85110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827990"/>
            <a:ext cx="8041440" cy="1442674"/>
          </a:xfrm>
        </p:spPr>
        <p:txBody>
          <a:bodyPr/>
          <a:lstStyle/>
          <a:p>
            <a:r>
              <a:rPr lang="en-US" b="1" dirty="0" smtClean="0">
                <a:solidFill>
                  <a:srgbClr val="FF0000"/>
                </a:solidFill>
              </a:rPr>
              <a:t>If you need to report academic misconduct, what information do you need?</a:t>
            </a:r>
            <a:endParaRPr lang="en-US" b="1" dirty="0">
              <a:solidFill>
                <a:srgbClr val="FF0000"/>
              </a:solidFil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333" b="98889" l="889" r="98000"/>
                    </a14:imgEffect>
                  </a14:imgLayer>
                </a14:imgProps>
              </a:ext>
            </a:extLst>
          </a:blip>
          <a:stretch>
            <a:fillRect/>
          </a:stretch>
        </p:blipFill>
        <p:spPr>
          <a:xfrm>
            <a:off x="2919482" y="3030051"/>
            <a:ext cx="3338926" cy="3338926"/>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rId5" action="ppaction://hlinksldjump"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312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189130"/>
            <a:ext cx="8041440" cy="1442674"/>
          </a:xfrm>
        </p:spPr>
        <p:txBody>
          <a:bodyPr/>
          <a:lstStyle/>
          <a:p>
            <a:r>
              <a:rPr lang="en-US" b="1" dirty="0" smtClean="0"/>
              <a:t>Goals</a:t>
            </a:r>
            <a:endParaRPr lang="en-US" b="1" dirty="0"/>
          </a:p>
        </p:txBody>
      </p:sp>
      <p:sp>
        <p:nvSpPr>
          <p:cNvPr id="3" name="Content Placeholder 2"/>
          <p:cNvSpPr>
            <a:spLocks noGrp="1"/>
          </p:cNvSpPr>
          <p:nvPr>
            <p:ph idx="1"/>
          </p:nvPr>
        </p:nvSpPr>
        <p:spPr>
          <a:xfrm>
            <a:off x="551280" y="1657742"/>
            <a:ext cx="5050247" cy="3951337"/>
          </a:xfrm>
        </p:spPr>
        <p:txBody>
          <a:bodyPr>
            <a:normAutofit lnSpcReduction="10000"/>
          </a:bodyPr>
          <a:lstStyle/>
          <a:p>
            <a:pPr marL="0" indent="0">
              <a:buNone/>
            </a:pPr>
            <a:r>
              <a:rPr lang="en-US" dirty="0" smtClean="0"/>
              <a:t>The main goal of this tutorial is to give you pertinent information to recognize, categorize, and report academic misconduct. </a:t>
            </a:r>
          </a:p>
          <a:p>
            <a:pPr marL="0" indent="0">
              <a:buNone/>
            </a:pPr>
            <a:endParaRPr lang="en-US" dirty="0"/>
          </a:p>
          <a:p>
            <a:pPr marL="0" indent="0">
              <a:buNone/>
            </a:pPr>
            <a:r>
              <a:rPr lang="en-US" dirty="0" smtClean="0"/>
              <a:t>By the end of this module, you should be able to:</a:t>
            </a:r>
          </a:p>
          <a:p>
            <a:r>
              <a:rPr lang="en-US" b="1" dirty="0" smtClean="0"/>
              <a:t>Recognize </a:t>
            </a:r>
            <a:r>
              <a:rPr lang="en-US" b="1" dirty="0"/>
              <a:t>if </a:t>
            </a:r>
            <a:r>
              <a:rPr lang="en-US" b="1" dirty="0" smtClean="0"/>
              <a:t>a </a:t>
            </a:r>
            <a:r>
              <a:rPr lang="en-US" b="1" dirty="0"/>
              <a:t>suspected behavior is a type of academic </a:t>
            </a:r>
            <a:r>
              <a:rPr lang="en-US" b="1" dirty="0" smtClean="0"/>
              <a:t>misconduct</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600" b="99600" l="8100" r="93500"/>
                    </a14:imgEffect>
                  </a14:imgLayer>
                </a14:imgProps>
              </a:ext>
            </a:extLst>
          </a:blip>
          <a:stretch>
            <a:fillRect/>
          </a:stretch>
        </p:blipFill>
        <p:spPr>
          <a:xfrm>
            <a:off x="5377126" y="-527856"/>
            <a:ext cx="3766874" cy="6858000"/>
          </a:xfrm>
          <a:prstGeom prst="rect">
            <a:avLst/>
          </a:prstGeom>
        </p:spPr>
      </p:pic>
      <p:sp>
        <p:nvSpPr>
          <p:cNvPr id="5" name="Action Button: Forward or Next 4">
            <a:hlinkClick r:id="" action="ppaction://hlinkshowjump?jump=nextslide" highlightClick="1"/>
          </p:cNvPr>
          <p:cNvSpPr/>
          <p:nvPr/>
        </p:nvSpPr>
        <p:spPr>
          <a:xfrm>
            <a:off x="8050562" y="6119827"/>
            <a:ext cx="559729" cy="32991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7257470" y="6119827"/>
            <a:ext cx="577299" cy="32991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48818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1"/>
  <p:tag name="ARTICULATE_REFERENCE_ID" val="41c2319b-394d-4179-83ca-9fb42c9ae1aa"/>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1445602-c:\users\tlos-nlds1\desktop\academicintegrity.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UDIO_ID" val="264"/>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11.xml><?xml version="1.0" encoding="utf-8"?>
<p:tagLst xmlns:a="http://schemas.openxmlformats.org/drawingml/2006/main" xmlns:r="http://schemas.openxmlformats.org/officeDocument/2006/relationships" xmlns:p="http://schemas.openxmlformats.org/presentationml/2006/main">
  <p:tag name="AUDIO_ID" val="265"/>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12.xml><?xml version="1.0" encoding="utf-8"?>
<p:tagLst xmlns:a="http://schemas.openxmlformats.org/drawingml/2006/main" xmlns:r="http://schemas.openxmlformats.org/officeDocument/2006/relationships" xmlns:p="http://schemas.openxmlformats.org/presentationml/2006/main">
  <p:tag name="AUDIO_ID" val="266"/>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13.xml><?xml version="1.0" encoding="utf-8"?>
<p:tagLst xmlns:a="http://schemas.openxmlformats.org/drawingml/2006/main" xmlns:r="http://schemas.openxmlformats.org/officeDocument/2006/relationships" xmlns:p="http://schemas.openxmlformats.org/presentationml/2006/main">
  <p:tag name="AUDIO_ID" val="268"/>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14.xml><?xml version="1.0" encoding="utf-8"?>
<p:tagLst xmlns:a="http://schemas.openxmlformats.org/drawingml/2006/main" xmlns:r="http://schemas.openxmlformats.org/officeDocument/2006/relationships" xmlns:p="http://schemas.openxmlformats.org/presentationml/2006/main">
  <p:tag name="AUDIO_ID" val="269"/>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15.xml><?xml version="1.0" encoding="utf-8"?>
<p:tagLst xmlns:a="http://schemas.openxmlformats.org/drawingml/2006/main" xmlns:r="http://schemas.openxmlformats.org/officeDocument/2006/relationships" xmlns:p="http://schemas.openxmlformats.org/presentationml/2006/main">
  <p:tag name="AUDIO_ID" val="270"/>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16.xml><?xml version="1.0" encoding="utf-8"?>
<p:tagLst xmlns:a="http://schemas.openxmlformats.org/drawingml/2006/main" xmlns:r="http://schemas.openxmlformats.org/officeDocument/2006/relationships" xmlns:p="http://schemas.openxmlformats.org/presentationml/2006/main">
  <p:tag name="AUDIO_ID" val="271"/>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17.xml><?xml version="1.0" encoding="utf-8"?>
<p:tagLst xmlns:a="http://schemas.openxmlformats.org/drawingml/2006/main" xmlns:r="http://schemas.openxmlformats.org/officeDocument/2006/relationships" xmlns:p="http://schemas.openxmlformats.org/presentationml/2006/main">
  <p:tag name="AUDIO_ID" val="272"/>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18.xml><?xml version="1.0" encoding="utf-8"?>
<p:tagLst xmlns:a="http://schemas.openxmlformats.org/drawingml/2006/main" xmlns:r="http://schemas.openxmlformats.org/officeDocument/2006/relationships" xmlns:p="http://schemas.openxmlformats.org/presentationml/2006/main">
  <p:tag name="AUDIO_ID" val="274"/>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19.xml><?xml version="1.0" encoding="utf-8"?>
<p:tagLst xmlns:a="http://schemas.openxmlformats.org/drawingml/2006/main" xmlns:r="http://schemas.openxmlformats.org/officeDocument/2006/relationships" xmlns:p="http://schemas.openxmlformats.org/presentationml/2006/main">
  <p:tag name="AUDIO_ID" val="273"/>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UDIO_ID" val="275"/>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1.xml><?xml version="1.0" encoding="utf-8"?>
<p:tagLst xmlns:a="http://schemas.openxmlformats.org/drawingml/2006/main" xmlns:r="http://schemas.openxmlformats.org/officeDocument/2006/relationships" xmlns:p="http://schemas.openxmlformats.org/presentationml/2006/main">
  <p:tag name="AUDIO_ID" val="276"/>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2.xml><?xml version="1.0" encoding="utf-8"?>
<p:tagLst xmlns:a="http://schemas.openxmlformats.org/drawingml/2006/main" xmlns:r="http://schemas.openxmlformats.org/officeDocument/2006/relationships" xmlns:p="http://schemas.openxmlformats.org/presentationml/2006/main">
  <p:tag name="AUDIO_ID" val="277"/>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3.xml><?xml version="1.0" encoding="utf-8"?>
<p:tagLst xmlns:a="http://schemas.openxmlformats.org/drawingml/2006/main" xmlns:r="http://schemas.openxmlformats.org/officeDocument/2006/relationships" xmlns:p="http://schemas.openxmlformats.org/presentationml/2006/main">
  <p:tag name="AUDIO_ID" val="278"/>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4.xml><?xml version="1.0" encoding="utf-8"?>
<p:tagLst xmlns:a="http://schemas.openxmlformats.org/drawingml/2006/main" xmlns:r="http://schemas.openxmlformats.org/officeDocument/2006/relationships" xmlns:p="http://schemas.openxmlformats.org/presentationml/2006/main">
  <p:tag name="AUDIO_ID" val="279"/>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5.xml><?xml version="1.0" encoding="utf-8"?>
<p:tagLst xmlns:a="http://schemas.openxmlformats.org/drawingml/2006/main" xmlns:r="http://schemas.openxmlformats.org/officeDocument/2006/relationships" xmlns:p="http://schemas.openxmlformats.org/presentationml/2006/main">
  <p:tag name="AUDIO_ID" val="280"/>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6.xml><?xml version="1.0" encoding="utf-8"?>
<p:tagLst xmlns:a="http://schemas.openxmlformats.org/drawingml/2006/main" xmlns:r="http://schemas.openxmlformats.org/officeDocument/2006/relationships" xmlns:p="http://schemas.openxmlformats.org/presentationml/2006/main">
  <p:tag name="AUDIO_ID" val="281"/>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7.xml><?xml version="1.0" encoding="utf-8"?>
<p:tagLst xmlns:a="http://schemas.openxmlformats.org/drawingml/2006/main" xmlns:r="http://schemas.openxmlformats.org/officeDocument/2006/relationships" xmlns:p="http://schemas.openxmlformats.org/presentationml/2006/main">
  <p:tag name="AUDIO_ID" val="284"/>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8.xml><?xml version="1.0" encoding="utf-8"?>
<p:tagLst xmlns:a="http://schemas.openxmlformats.org/drawingml/2006/main" xmlns:r="http://schemas.openxmlformats.org/officeDocument/2006/relationships" xmlns:p="http://schemas.openxmlformats.org/presentationml/2006/main">
  <p:tag name="AUDIO_ID" val="283"/>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29.xml><?xml version="1.0" encoding="utf-8"?>
<p:tagLst xmlns:a="http://schemas.openxmlformats.org/drawingml/2006/main" xmlns:r="http://schemas.openxmlformats.org/officeDocument/2006/relationships" xmlns:p="http://schemas.openxmlformats.org/presentationml/2006/main">
  <p:tag name="AUDIO_ID" val="282"/>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xml><?xml version="1.0" encoding="utf-8"?>
<p:tagLst xmlns:a="http://schemas.openxmlformats.org/drawingml/2006/main" xmlns:r="http://schemas.openxmlformats.org/officeDocument/2006/relationships" xmlns:p="http://schemas.openxmlformats.org/presentationml/2006/main">
  <p:tag name="AUDIO_ID" val="257"/>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0.xml><?xml version="1.0" encoding="utf-8"?>
<p:tagLst xmlns:a="http://schemas.openxmlformats.org/drawingml/2006/main" xmlns:r="http://schemas.openxmlformats.org/officeDocument/2006/relationships" xmlns:p="http://schemas.openxmlformats.org/presentationml/2006/main">
  <p:tag name="AUDIO_ID" val="285"/>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1.xml><?xml version="1.0" encoding="utf-8"?>
<p:tagLst xmlns:a="http://schemas.openxmlformats.org/drawingml/2006/main" xmlns:r="http://schemas.openxmlformats.org/officeDocument/2006/relationships" xmlns:p="http://schemas.openxmlformats.org/presentationml/2006/main">
  <p:tag name="AUDIO_ID" val="286"/>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2.xml><?xml version="1.0" encoding="utf-8"?>
<p:tagLst xmlns:a="http://schemas.openxmlformats.org/drawingml/2006/main" xmlns:r="http://schemas.openxmlformats.org/officeDocument/2006/relationships" xmlns:p="http://schemas.openxmlformats.org/presentationml/2006/main">
  <p:tag name="AUDIO_ID" val="287"/>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3.xml><?xml version="1.0" encoding="utf-8"?>
<p:tagLst xmlns:a="http://schemas.openxmlformats.org/drawingml/2006/main" xmlns:r="http://schemas.openxmlformats.org/officeDocument/2006/relationships" xmlns:p="http://schemas.openxmlformats.org/presentationml/2006/main">
  <p:tag name="AUDIO_ID" val="288"/>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4.xml><?xml version="1.0" encoding="utf-8"?>
<p:tagLst xmlns:a="http://schemas.openxmlformats.org/drawingml/2006/main" xmlns:r="http://schemas.openxmlformats.org/officeDocument/2006/relationships" xmlns:p="http://schemas.openxmlformats.org/presentationml/2006/main">
  <p:tag name="AUDIO_ID" val="289"/>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5.xml><?xml version="1.0" encoding="utf-8"?>
<p:tagLst xmlns:a="http://schemas.openxmlformats.org/drawingml/2006/main" xmlns:r="http://schemas.openxmlformats.org/officeDocument/2006/relationships" xmlns:p="http://schemas.openxmlformats.org/presentationml/2006/main">
  <p:tag name="AUDIO_ID" val="290"/>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6.xml><?xml version="1.0" encoding="utf-8"?>
<p:tagLst xmlns:a="http://schemas.openxmlformats.org/drawingml/2006/main" xmlns:r="http://schemas.openxmlformats.org/officeDocument/2006/relationships" xmlns:p="http://schemas.openxmlformats.org/presentationml/2006/main">
  <p:tag name="AUDIO_ID" val="291"/>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7.xml><?xml version="1.0" encoding="utf-8"?>
<p:tagLst xmlns:a="http://schemas.openxmlformats.org/drawingml/2006/main" xmlns:r="http://schemas.openxmlformats.org/officeDocument/2006/relationships" xmlns:p="http://schemas.openxmlformats.org/presentationml/2006/main">
  <p:tag name="AUDIO_ID" val="294"/>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8.xml><?xml version="1.0" encoding="utf-8"?>
<p:tagLst xmlns:a="http://schemas.openxmlformats.org/drawingml/2006/main" xmlns:r="http://schemas.openxmlformats.org/officeDocument/2006/relationships" xmlns:p="http://schemas.openxmlformats.org/presentationml/2006/main">
  <p:tag name="AUDIO_ID" val="292"/>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39.xml><?xml version="1.0" encoding="utf-8"?>
<p:tagLst xmlns:a="http://schemas.openxmlformats.org/drawingml/2006/main" xmlns:r="http://schemas.openxmlformats.org/officeDocument/2006/relationships" xmlns:p="http://schemas.openxmlformats.org/presentationml/2006/main">
  <p:tag name="AUDIO_ID" val="293"/>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xml><?xml version="1.0" encoding="utf-8"?>
<p:tagLst xmlns:a="http://schemas.openxmlformats.org/drawingml/2006/main" xmlns:r="http://schemas.openxmlformats.org/officeDocument/2006/relationships" xmlns:p="http://schemas.openxmlformats.org/presentationml/2006/main">
  <p:tag name="AUDIO_ID" val="258"/>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0.xml><?xml version="1.0" encoding="utf-8"?>
<p:tagLst xmlns:a="http://schemas.openxmlformats.org/drawingml/2006/main" xmlns:r="http://schemas.openxmlformats.org/officeDocument/2006/relationships" xmlns:p="http://schemas.openxmlformats.org/presentationml/2006/main">
  <p:tag name="AUDIO_ID" val="295"/>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1.xml><?xml version="1.0" encoding="utf-8"?>
<p:tagLst xmlns:a="http://schemas.openxmlformats.org/drawingml/2006/main" xmlns:r="http://schemas.openxmlformats.org/officeDocument/2006/relationships" xmlns:p="http://schemas.openxmlformats.org/presentationml/2006/main">
  <p:tag name="AUDIO_ID" val="296"/>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2.xml><?xml version="1.0" encoding="utf-8"?>
<p:tagLst xmlns:a="http://schemas.openxmlformats.org/drawingml/2006/main" xmlns:r="http://schemas.openxmlformats.org/officeDocument/2006/relationships" xmlns:p="http://schemas.openxmlformats.org/presentationml/2006/main">
  <p:tag name="AUDIO_ID" val="297"/>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3.xml><?xml version="1.0" encoding="utf-8"?>
<p:tagLst xmlns:a="http://schemas.openxmlformats.org/drawingml/2006/main" xmlns:r="http://schemas.openxmlformats.org/officeDocument/2006/relationships" xmlns:p="http://schemas.openxmlformats.org/presentationml/2006/main">
  <p:tag name="AUDIO_ID" val="298"/>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4.xml><?xml version="1.0" encoding="utf-8"?>
<p:tagLst xmlns:a="http://schemas.openxmlformats.org/drawingml/2006/main" xmlns:r="http://schemas.openxmlformats.org/officeDocument/2006/relationships" xmlns:p="http://schemas.openxmlformats.org/presentationml/2006/main">
  <p:tag name="AUDIO_ID" val="301"/>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5.xml><?xml version="1.0" encoding="utf-8"?>
<p:tagLst xmlns:a="http://schemas.openxmlformats.org/drawingml/2006/main" xmlns:r="http://schemas.openxmlformats.org/officeDocument/2006/relationships" xmlns:p="http://schemas.openxmlformats.org/presentationml/2006/main">
  <p:tag name="AUDIO_ID" val="299"/>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6.xml><?xml version="1.0" encoding="utf-8"?>
<p:tagLst xmlns:a="http://schemas.openxmlformats.org/drawingml/2006/main" xmlns:r="http://schemas.openxmlformats.org/officeDocument/2006/relationships" xmlns:p="http://schemas.openxmlformats.org/presentationml/2006/main">
  <p:tag name="AUDIO_ID" val="300"/>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7.xml><?xml version="1.0" encoding="utf-8"?>
<p:tagLst xmlns:a="http://schemas.openxmlformats.org/drawingml/2006/main" xmlns:r="http://schemas.openxmlformats.org/officeDocument/2006/relationships" xmlns:p="http://schemas.openxmlformats.org/presentationml/2006/main">
  <p:tag name="AUDIO_ID" val="302"/>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8.xml><?xml version="1.0" encoding="utf-8"?>
<p:tagLst xmlns:a="http://schemas.openxmlformats.org/drawingml/2006/main" xmlns:r="http://schemas.openxmlformats.org/officeDocument/2006/relationships" xmlns:p="http://schemas.openxmlformats.org/presentationml/2006/main">
  <p:tag name="AUDIO_ID" val="303"/>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49.xml><?xml version="1.0" encoding="utf-8"?>
<p:tagLst xmlns:a="http://schemas.openxmlformats.org/drawingml/2006/main" xmlns:r="http://schemas.openxmlformats.org/officeDocument/2006/relationships" xmlns:p="http://schemas.openxmlformats.org/presentationml/2006/main">
  <p:tag name="AUDIO_ID" val="304"/>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xml><?xml version="1.0" encoding="utf-8"?>
<p:tagLst xmlns:a="http://schemas.openxmlformats.org/drawingml/2006/main" xmlns:r="http://schemas.openxmlformats.org/officeDocument/2006/relationships" xmlns:p="http://schemas.openxmlformats.org/presentationml/2006/main">
  <p:tag name="AUDIO_ID" val="259"/>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0.xml><?xml version="1.0" encoding="utf-8"?>
<p:tagLst xmlns:a="http://schemas.openxmlformats.org/drawingml/2006/main" xmlns:r="http://schemas.openxmlformats.org/officeDocument/2006/relationships" xmlns:p="http://schemas.openxmlformats.org/presentationml/2006/main">
  <p:tag name="AUDIO_ID" val="305"/>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1.xml><?xml version="1.0" encoding="utf-8"?>
<p:tagLst xmlns:a="http://schemas.openxmlformats.org/drawingml/2006/main" xmlns:r="http://schemas.openxmlformats.org/officeDocument/2006/relationships" xmlns:p="http://schemas.openxmlformats.org/presentationml/2006/main">
  <p:tag name="AUDIO_ID" val="306"/>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2.xml><?xml version="1.0" encoding="utf-8"?>
<p:tagLst xmlns:a="http://schemas.openxmlformats.org/drawingml/2006/main" xmlns:r="http://schemas.openxmlformats.org/officeDocument/2006/relationships" xmlns:p="http://schemas.openxmlformats.org/presentationml/2006/main">
  <p:tag name="AUDIO_ID" val="307"/>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3.xml><?xml version="1.0" encoding="utf-8"?>
<p:tagLst xmlns:a="http://schemas.openxmlformats.org/drawingml/2006/main" xmlns:r="http://schemas.openxmlformats.org/officeDocument/2006/relationships" xmlns:p="http://schemas.openxmlformats.org/presentationml/2006/main">
  <p:tag name="AUDIO_ID" val="308"/>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4.xml><?xml version="1.0" encoding="utf-8"?>
<p:tagLst xmlns:a="http://schemas.openxmlformats.org/drawingml/2006/main" xmlns:r="http://schemas.openxmlformats.org/officeDocument/2006/relationships" xmlns:p="http://schemas.openxmlformats.org/presentationml/2006/main">
  <p:tag name="AUDIO_ID" val="309"/>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5.xml><?xml version="1.0" encoding="utf-8"?>
<p:tagLst xmlns:a="http://schemas.openxmlformats.org/drawingml/2006/main" xmlns:r="http://schemas.openxmlformats.org/officeDocument/2006/relationships" xmlns:p="http://schemas.openxmlformats.org/presentationml/2006/main">
  <p:tag name="AUDIO_ID" val="310"/>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6.xml><?xml version="1.0" encoding="utf-8"?>
<p:tagLst xmlns:a="http://schemas.openxmlformats.org/drawingml/2006/main" xmlns:r="http://schemas.openxmlformats.org/officeDocument/2006/relationships" xmlns:p="http://schemas.openxmlformats.org/presentationml/2006/main">
  <p:tag name="AUDIO_ID" val="311"/>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7.xml><?xml version="1.0" encoding="utf-8"?>
<p:tagLst xmlns:a="http://schemas.openxmlformats.org/drawingml/2006/main" xmlns:r="http://schemas.openxmlformats.org/officeDocument/2006/relationships" xmlns:p="http://schemas.openxmlformats.org/presentationml/2006/main">
  <p:tag name="AUDIO_ID" val="312"/>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8.xml><?xml version="1.0" encoding="utf-8"?>
<p:tagLst xmlns:a="http://schemas.openxmlformats.org/drawingml/2006/main" xmlns:r="http://schemas.openxmlformats.org/officeDocument/2006/relationships" xmlns:p="http://schemas.openxmlformats.org/presentationml/2006/main">
  <p:tag name="AUDIO_ID" val="313"/>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59.xml><?xml version="1.0" encoding="utf-8"?>
<p:tagLst xmlns:a="http://schemas.openxmlformats.org/drawingml/2006/main" xmlns:r="http://schemas.openxmlformats.org/officeDocument/2006/relationships" xmlns:p="http://schemas.openxmlformats.org/presentationml/2006/main">
  <p:tag name="AUDIO_ID" val="314"/>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6.xml><?xml version="1.0" encoding="utf-8"?>
<p:tagLst xmlns:a="http://schemas.openxmlformats.org/drawingml/2006/main" xmlns:r="http://schemas.openxmlformats.org/officeDocument/2006/relationships" xmlns:p="http://schemas.openxmlformats.org/presentationml/2006/main">
  <p:tag name="AUDIO_ID" val="260"/>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60.xml><?xml version="1.0" encoding="utf-8"?>
<p:tagLst xmlns:a="http://schemas.openxmlformats.org/drawingml/2006/main" xmlns:r="http://schemas.openxmlformats.org/officeDocument/2006/relationships" xmlns:p="http://schemas.openxmlformats.org/presentationml/2006/main">
  <p:tag name="AUDIO_ID" val="315"/>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61.xml><?xml version="1.0" encoding="utf-8"?>
<p:tagLst xmlns:a="http://schemas.openxmlformats.org/drawingml/2006/main" xmlns:r="http://schemas.openxmlformats.org/officeDocument/2006/relationships" xmlns:p="http://schemas.openxmlformats.org/presentationml/2006/main">
  <p:tag name="AUDIO_ID" val="317"/>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62.xml><?xml version="1.0" encoding="utf-8"?>
<p:tagLst xmlns:a="http://schemas.openxmlformats.org/drawingml/2006/main" xmlns:r="http://schemas.openxmlformats.org/officeDocument/2006/relationships" xmlns:p="http://schemas.openxmlformats.org/presentationml/2006/main">
  <p:tag name="AUDIO_ID" val="316"/>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7.xml><?xml version="1.0" encoding="utf-8"?>
<p:tagLst xmlns:a="http://schemas.openxmlformats.org/drawingml/2006/main" xmlns:r="http://schemas.openxmlformats.org/officeDocument/2006/relationships" xmlns:p="http://schemas.openxmlformats.org/presentationml/2006/main">
  <p:tag name="AUDIO_ID" val="261"/>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8.xml><?xml version="1.0" encoding="utf-8"?>
<p:tagLst xmlns:a="http://schemas.openxmlformats.org/drawingml/2006/main" xmlns:r="http://schemas.openxmlformats.org/officeDocument/2006/relationships" xmlns:p="http://schemas.openxmlformats.org/presentationml/2006/main">
  <p:tag name="AUDIO_ID" val="263"/>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ags/tag9.xml><?xml version="1.0" encoding="utf-8"?>
<p:tagLst xmlns:a="http://schemas.openxmlformats.org/drawingml/2006/main" xmlns:r="http://schemas.openxmlformats.org/officeDocument/2006/relationships" xmlns:p="http://schemas.openxmlformats.org/presentationml/2006/main">
  <p:tag name="AUDIO_ID" val="262"/>
  <p:tag name="ARTICULATE_USED_LAYOUT" val="2"/>
  <p:tag name="ARTICULATE_NAV_LEVEL" val="1"/>
  <p:tag name="ARTICULATE_SLIDE_PRESENTER_GUID" val="42dd7740-e472-471f-852a-b95b10e5edcd"/>
  <p:tag name="ARTICULATE_SLIDE_PAUSE" val="0"/>
  <p:tag name="ARTICULATE_LOCK_SLIDE" val="0"/>
  <p:tag name="ARTICULATE_HIDE_SLIDE" val="0"/>
  <p:tag name="ARTICULATE_PLAYER_CONTROL_PREVIOUS" val="True"/>
  <p:tag name="ARTICULATE_PLAYER_CONTROL_NEXT" val="Tru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1510</TotalTime>
  <Words>2741</Words>
  <Application>Microsoft Office PowerPoint</Application>
  <PresentationFormat>On-screen Show (4:3)</PresentationFormat>
  <Paragraphs>244</Paragraphs>
  <Slides>61</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Avenir Black</vt:lpstr>
      <vt:lpstr>Bradley Hand ITC TT-Bold</vt:lpstr>
      <vt:lpstr>Calibri</vt:lpstr>
      <vt:lpstr>Cambria</vt:lpstr>
      <vt:lpstr>Rage Italic</vt:lpstr>
      <vt:lpstr>Sketchbook</vt:lpstr>
      <vt:lpstr>Module #3</vt:lpstr>
      <vt:lpstr>PowerPoint Presentation</vt:lpstr>
      <vt:lpstr> Have You Experienced This? </vt:lpstr>
      <vt:lpstr>Great! </vt:lpstr>
      <vt:lpstr>Don’t Worry! </vt:lpstr>
      <vt:lpstr>What Other Students Have Said…</vt:lpstr>
      <vt:lpstr>What Other Students Have Said…</vt:lpstr>
      <vt:lpstr>If you need to report academic misconduct, what information do you need?</vt:lpstr>
      <vt:lpstr>Goals</vt:lpstr>
      <vt:lpstr>Goals</vt:lpstr>
      <vt:lpstr>About this Module…</vt:lpstr>
      <vt:lpstr>Overview</vt:lpstr>
      <vt:lpstr>Check this Scenario Out!</vt:lpstr>
      <vt:lpstr>Questions?</vt:lpstr>
      <vt:lpstr>Cheating</vt:lpstr>
      <vt:lpstr>Important!</vt:lpstr>
      <vt:lpstr>Types of Academic Misconduct</vt:lpstr>
      <vt:lpstr>Now, take a look at this…</vt:lpstr>
      <vt:lpstr>Questions?</vt:lpstr>
      <vt:lpstr>Plagiarism</vt:lpstr>
      <vt:lpstr>Plagiarism</vt:lpstr>
      <vt:lpstr>Types of Academic Misconduct</vt:lpstr>
      <vt:lpstr>Now, take a look at this</vt:lpstr>
      <vt:lpstr>Questions?</vt:lpstr>
      <vt:lpstr>Falsification</vt:lpstr>
      <vt:lpstr>Types of Academic Misconduct</vt:lpstr>
      <vt:lpstr>Read the Following Scenario</vt:lpstr>
      <vt:lpstr>PowerPoint Presentation</vt:lpstr>
      <vt:lpstr>Questions?</vt:lpstr>
      <vt:lpstr>Academic Sabotage</vt:lpstr>
      <vt:lpstr>Academic Sabotage</vt:lpstr>
      <vt:lpstr>Types of Academic Misconduct</vt:lpstr>
      <vt:lpstr>So, What is Next?</vt:lpstr>
      <vt:lpstr>What Other Students Have Said…</vt:lpstr>
      <vt:lpstr>Reporting Academic Misconduct is not Optional!</vt:lpstr>
      <vt:lpstr>Think About This…</vt:lpstr>
      <vt:lpstr>PowerPoint Presentation</vt:lpstr>
      <vt:lpstr>When Reporting…</vt:lpstr>
      <vt:lpstr>How are These Policies Different from Those at Other Institutions?  What do you Think About Them?  </vt:lpstr>
      <vt:lpstr>Step 1</vt:lpstr>
      <vt:lpstr>Step 2</vt:lpstr>
      <vt:lpstr>Step 3</vt:lpstr>
      <vt:lpstr>Can you Find the Graduate School Report Form?  Take some time and locate the form.   Did you Find it?  Go to next slide when ready  </vt:lpstr>
      <vt:lpstr>PowerPoint Presentation</vt:lpstr>
      <vt:lpstr>Now, let’s practice </vt:lpstr>
      <vt:lpstr>PowerPoint Presentation</vt:lpstr>
      <vt:lpstr>What are Your Thoughts?</vt:lpstr>
      <vt:lpstr>Yes, it is Academic Misconduct!!!</vt:lpstr>
      <vt:lpstr>It is Plagiarism!</vt:lpstr>
      <vt:lpstr>Now, what?</vt:lpstr>
      <vt:lpstr>How Did you Do?</vt:lpstr>
      <vt:lpstr>PowerPoint Presentation</vt:lpstr>
      <vt:lpstr>The Evidence</vt:lpstr>
      <vt:lpstr>Some Relevant Evidence</vt:lpstr>
      <vt:lpstr>Other Examples</vt:lpstr>
      <vt:lpstr>Last, but not Least…</vt:lpstr>
      <vt:lpstr>Your Assessment</vt:lpstr>
      <vt:lpstr>PowerPoint Presentation</vt:lpstr>
      <vt:lpstr>Reflection</vt:lpstr>
      <vt:lpstr>Do you Feel Ready Now to Report Academic Misconduct?</vt:lpstr>
      <vt:lpstr>Congratulations!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dc:title>
  <dc:creator>Miguel Nino</dc:creator>
  <cp:lastModifiedBy>TLOS-NLDS1</cp:lastModifiedBy>
  <cp:revision>27</cp:revision>
  <dcterms:created xsi:type="dcterms:W3CDTF">2013-12-09T21:06:28Z</dcterms:created>
  <dcterms:modified xsi:type="dcterms:W3CDTF">2015-05-26T01:49:37Z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2F9C1E35-EE87-4D79-87ED-3ADABF82B374</vt:lpwstr>
  </property>
  <property fmtid="{D5CDD505-2E9C-101B-9397-08002B2CF9AE}" pid="3" name="ArticulatePath">
    <vt:lpwstr>AcademicIntegrity</vt:lpwstr>
  </property>
  <property fmtid="{D5CDD505-2E9C-101B-9397-08002B2CF9AE}" pid="4" name="ArticulateProjectVersion">
    <vt:lpwstr>7</vt:lpwstr>
  </property>
  <property fmtid="{D5CDD505-2E9C-101B-9397-08002B2CF9AE}" pid="5" name="ArticulateUseProject">
    <vt:lpwstr>1</vt:lpwstr>
  </property>
  <property fmtid="{D5CDD505-2E9C-101B-9397-08002B2CF9AE}" pid="6" name="ArticulateProjectFull">
    <vt:lpwstr>C:\Users\TLOS-NLDS1\Desktop\AcademicIntegrity.ppta</vt:lpwstr>
  </property>
</Properties>
</file>